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3"/>
  </p:sldMasterIdLst>
  <p:notesMasterIdLst>
    <p:notesMasterId r:id="rId23"/>
  </p:notesMasterIdLst>
  <p:handoutMasterIdLst>
    <p:handoutMasterId r:id="rId24"/>
  </p:handoutMasterIdLst>
  <p:sldIdLst>
    <p:sldId id="310" r:id="rId4"/>
    <p:sldId id="314" r:id="rId5"/>
    <p:sldId id="315" r:id="rId6"/>
    <p:sldId id="313" r:id="rId7"/>
    <p:sldId id="292" r:id="rId8"/>
    <p:sldId id="312" r:id="rId9"/>
    <p:sldId id="321" r:id="rId10"/>
    <p:sldId id="319" r:id="rId11"/>
    <p:sldId id="320" r:id="rId12"/>
    <p:sldId id="316" r:id="rId13"/>
    <p:sldId id="322" r:id="rId14"/>
    <p:sldId id="317" r:id="rId15"/>
    <p:sldId id="318" r:id="rId16"/>
    <p:sldId id="300" r:id="rId17"/>
    <p:sldId id="303" r:id="rId18"/>
    <p:sldId id="311" r:id="rId19"/>
    <p:sldId id="306" r:id="rId20"/>
    <p:sldId id="308" r:id="rId21"/>
    <p:sldId id="309" r:id="rId22"/>
  </p:sldIdLst>
  <p:sldSz cx="12192000" cy="6858000"/>
  <p:notesSz cx="6858000" cy="9144000"/>
  <p:defaultTextStyle>
    <a:defPPr rtl="0"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ore" initials="A" lastIdx="12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EE3FE"/>
    <a:srgbClr val="333399"/>
    <a:srgbClr val="66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73A0DAA-6AF3-43AB-8588-CEC1D06C72B9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31" autoAdjust="0"/>
  </p:normalViewPr>
  <p:slideViewPr>
    <p:cSldViewPr snapToGrid="0">
      <p:cViewPr varScale="1">
        <p:scale>
          <a:sx n="48" d="100"/>
          <a:sy n="48" d="100"/>
        </p:scale>
        <p:origin x="67" y="907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90" d="100"/>
          <a:sy n="90" d="100"/>
        </p:scale>
        <p:origin x="3750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it-IT" dirty="0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444DDF42-EA81-4D58-9E48-71D338B26FAC}" type="datetime1">
              <a:rPr lang="it-IT" smtClean="0"/>
              <a:t>10/03/2020</a:t>
            </a:fld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82C0B10-7CAE-41E4-AB02-7E8B1FF2B898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it-IT" dirty="0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BFCAD0-C8D4-46EE-8714-3DAE081602B2}" type="datetime1">
              <a:rPr lang="it-IT" smtClean="0"/>
              <a:pPr/>
              <a:t>10/03/2020</a:t>
            </a:fld>
            <a:endParaRPr lang="it-IT" dirty="0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it-IT" dirty="0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it-IT" dirty="0"/>
              <a:t>Modifica gli stili del testo dello schema</a:t>
            </a:r>
          </a:p>
          <a:p>
            <a:pPr lvl="1" rtl="0"/>
            <a:r>
              <a:rPr lang="it-IT" dirty="0"/>
              <a:t>Secondo livello</a:t>
            </a:r>
          </a:p>
          <a:p>
            <a:pPr lvl="2" rtl="0"/>
            <a:r>
              <a:rPr lang="it-IT" dirty="0"/>
              <a:t>Terzo livello</a:t>
            </a:r>
          </a:p>
          <a:p>
            <a:pPr lvl="3" rtl="0"/>
            <a:r>
              <a:rPr lang="it-IT" dirty="0"/>
              <a:t>Quarto livello</a:t>
            </a:r>
          </a:p>
          <a:p>
            <a:pPr lvl="4" rtl="0"/>
            <a:r>
              <a:rPr lang="it-IT" dirty="0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it-IT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530193B-564F-4854-8A52-728F3FB19C85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603816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egnaposto immagine 1">
            <a:extLst>
              <a:ext uri="{FF2B5EF4-FFF2-40B4-BE49-F238E27FC236}">
                <a16:creationId xmlns:a16="http://schemas.microsoft.com/office/drawing/2014/main" id="{837F9836-5B23-424D-8C60-AC02A8512A4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980476" y="0"/>
            <a:ext cx="2211524" cy="6858000"/>
          </a:xfrm>
          <a:solidFill>
            <a:schemeClr val="bg1">
              <a:lumMod val="9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it-IT" dirty="0"/>
              <a:t>Inserire o trascinare la foto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6990" y="4346296"/>
            <a:ext cx="6798250" cy="1674470"/>
          </a:xfrm>
        </p:spPr>
        <p:txBody>
          <a:bodyPr rtlCol="0" anchor="b"/>
          <a:lstStyle>
            <a:lvl1pPr algn="r">
              <a:lnSpc>
                <a:spcPts val="5000"/>
              </a:lnSpc>
              <a:defRPr sz="6000" b="1" cap="all" spc="-300" baseline="0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r>
              <a:rPr lang="it-IT" dirty="0"/>
              <a:t>TITOLO DELLA PRESENTAZIONE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11904" y="4650539"/>
            <a:ext cx="3401478" cy="1192038"/>
          </a:xfrm>
          <a:solidFill>
            <a:schemeClr val="tx1"/>
          </a:solidFill>
        </p:spPr>
        <p:txBody>
          <a:bodyPr lIns="252000" tIns="0" rtlCol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it-IT" dirty="0"/>
              <a:t>Fare clic per modificare lo stile del sottotitolo dello schema</a:t>
            </a: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334038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it-IT" dirty="0"/>
              <a:t>Fare clic per modificare il titolo della pagina</a:t>
            </a:r>
          </a:p>
        </p:txBody>
      </p:sp>
      <p:sp>
        <p:nvSpPr>
          <p:cNvPr id="7" name="Sottotitolo 2">
            <a:extLst>
              <a:ext uri="{FF2B5EF4-FFF2-40B4-BE49-F238E27FC236}">
                <a16:creationId xmlns:a16="http://schemas.microsoft.com/office/drawing/2014/main" id="{7DEBF36F-ADC5-48FF-BFAF-3BED06924FD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9198000" cy="360000"/>
          </a:xfrm>
        </p:spPr>
        <p:txBody>
          <a:bodyPr rtlCol="0"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it-IT" dirty="0"/>
              <a:t>Sottotitolo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512000"/>
            <a:ext cx="4500000" cy="4680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6" name="Segnaposto testo 4">
            <a:extLst>
              <a:ext uri="{FF2B5EF4-FFF2-40B4-BE49-F238E27FC236}">
                <a16:creationId xmlns:a16="http://schemas.microsoft.com/office/drawing/2014/main" id="{7867C73D-EE16-41D1-B7CE-A35C765E3B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29800" y="1511250"/>
            <a:ext cx="4500000" cy="4680000"/>
          </a:xfrm>
        </p:spPr>
        <p:txBody>
          <a:bodyPr rtlCol="0"/>
          <a:lstStyle/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it-IT" dirty="0"/>
              <a:t>Aggiungere un piè di pagina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CD4FE60C-ACE5-4516-8CB6-EEDD96DB7358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it-IT" smtClean="0"/>
              <a:pPr rtl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8915521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it-IT" dirty="0"/>
              <a:t>Fare clic per modificare il titolo della pagina</a:t>
            </a:r>
          </a:p>
        </p:txBody>
      </p:sp>
      <p:sp>
        <p:nvSpPr>
          <p:cNvPr id="9" name="Sottotitolo 2">
            <a:extLst>
              <a:ext uri="{FF2B5EF4-FFF2-40B4-BE49-F238E27FC236}">
                <a16:creationId xmlns:a16="http://schemas.microsoft.com/office/drawing/2014/main" id="{F94EB5D3-F8CB-4E76-8D7E-FF441818EEC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9198000" cy="360000"/>
          </a:xfrm>
        </p:spPr>
        <p:txBody>
          <a:bodyPr rtlCol="0"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it-IT" dirty="0"/>
              <a:t>Sottotitolo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2916000" cy="467925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16A38E24-EB1C-472F-B631-5DF32F9C4C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572900" y="1511476"/>
            <a:ext cx="2916000" cy="4679249"/>
          </a:xfrm>
        </p:spPr>
        <p:txBody>
          <a:bodyPr rtlCol="0"/>
          <a:lstStyle/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11" name="Segnaposto testo 5">
            <a:extLst>
              <a:ext uri="{FF2B5EF4-FFF2-40B4-BE49-F238E27FC236}">
                <a16:creationId xmlns:a16="http://schemas.microsoft.com/office/drawing/2014/main" id="{5B4A252E-78C9-4F76-98A4-A4B580AD07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713800" y="1511475"/>
            <a:ext cx="2916000" cy="4679250"/>
          </a:xfrm>
        </p:spPr>
        <p:txBody>
          <a:bodyPr rtlCol="0"/>
          <a:lstStyle/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D4BCA97-F31B-451D-82F8-6E000DF2118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it-IT" dirty="0"/>
              <a:t>Aggiungere un piè di pagina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817AAC4-A657-4D75-A527-0307AFF2B17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it-IT" smtClean="0"/>
              <a:pPr rtl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6543880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it-IT" dirty="0"/>
              <a:t>Fare clic per modificare il titolo della pagina</a:t>
            </a:r>
          </a:p>
        </p:txBody>
      </p:sp>
      <p:sp>
        <p:nvSpPr>
          <p:cNvPr id="10" name="Sottotitolo 2">
            <a:extLst>
              <a:ext uri="{FF2B5EF4-FFF2-40B4-BE49-F238E27FC236}">
                <a16:creationId xmlns:a16="http://schemas.microsoft.com/office/drawing/2014/main" id="{9D7ACCB5-9A86-4F46-89E2-B79F48C9EC1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9198000" cy="360000"/>
          </a:xfrm>
        </p:spPr>
        <p:txBody>
          <a:bodyPr rtlCol="0"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it-IT" dirty="0"/>
              <a:t>Sottotitolo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1764000" cy="467925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290450" y="1512000"/>
            <a:ext cx="1764000" cy="4679250"/>
          </a:xfrm>
        </p:spPr>
        <p:txBody>
          <a:bodyPr rtlCol="0"/>
          <a:lstStyle>
            <a:lvl5pPr>
              <a:defRPr sz="1100"/>
            </a:lvl5pPr>
          </a:lstStyle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13" name="Segnaposto testo 5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148900" y="1512000"/>
            <a:ext cx="1764000" cy="4679250"/>
          </a:xfrm>
        </p:spPr>
        <p:txBody>
          <a:bodyPr rtlCol="0"/>
          <a:lstStyle>
            <a:lvl5pPr>
              <a:defRPr sz="1100"/>
            </a:lvl5pPr>
          </a:lstStyle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15" name="Segnaposto testo 6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07350" y="1507535"/>
            <a:ext cx="1764000" cy="4679250"/>
          </a:xfrm>
        </p:spPr>
        <p:txBody>
          <a:bodyPr rtlCol="0"/>
          <a:lstStyle>
            <a:lvl5pPr>
              <a:defRPr sz="1100"/>
            </a:lvl5pPr>
          </a:lstStyle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17" name="Segnaposto testo 7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865800" y="1507535"/>
            <a:ext cx="1764000" cy="4683715"/>
          </a:xfrm>
        </p:spPr>
        <p:txBody>
          <a:bodyPr rtlCol="0"/>
          <a:lstStyle>
            <a:lvl5pPr>
              <a:defRPr sz="1100"/>
            </a:lvl5pPr>
          </a:lstStyle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D09234E-176D-4BBF-9391-7B6F018C51A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pPr rtl="0"/>
            <a:r>
              <a:rPr lang="it-IT" dirty="0"/>
              <a:t>Aggiungere un piè di pagina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5A8293F-A5B5-4FCC-BF27-A25B1BAFF245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it-IT" smtClean="0"/>
              <a:pPr rtl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9748372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it-IT" dirty="0"/>
              <a:t>Fare clic per modificare il titolo della pagina</a:t>
            </a:r>
          </a:p>
        </p:txBody>
      </p:sp>
      <p:sp>
        <p:nvSpPr>
          <p:cNvPr id="5" name="Sottotitolo 2">
            <a:extLst>
              <a:ext uri="{FF2B5EF4-FFF2-40B4-BE49-F238E27FC236}">
                <a16:creationId xmlns:a16="http://schemas.microsoft.com/office/drawing/2014/main" id="{10727B06-56A8-44A2-B6C2-9ED183D107F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9198116" cy="360000"/>
          </a:xfrm>
        </p:spPr>
        <p:txBody>
          <a:bodyPr rtlCol="0"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it-IT" dirty="0"/>
              <a:t>Sottotitolo</a:t>
            </a: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08CCB8C2-B6A2-4C69-8D3A-57420A034BA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it-IT" dirty="0"/>
              <a:t>Aggiungere un piè di pagina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E801980-CBAE-4A50-886D-54D7BB2E1947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it-IT" smtClean="0"/>
              <a:pPr rtl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it-IT" dirty="0"/>
              <a:t>Aggiungere un piè di pagina</a:t>
            </a: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2310D190-B83D-438A-91BC-470C41B22A2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it-IT" smtClean="0"/>
              <a:pPr rtl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1397670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titolo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ttangolo 11">
            <a:extLst>
              <a:ext uri="{FF2B5EF4-FFF2-40B4-BE49-F238E27FC236}">
                <a16:creationId xmlns:a16="http://schemas.microsoft.com/office/drawing/2014/main" id="{554ED587-2D2F-4D3F-B55B-C64465AB4EC5}"/>
              </a:ext>
            </a:extLst>
          </p:cNvPr>
          <p:cNvSpPr/>
          <p:nvPr userDrawn="1"/>
        </p:nvSpPr>
        <p:spPr>
          <a:xfrm>
            <a:off x="69274" y="66963"/>
            <a:ext cx="9911201" cy="672734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6990" y="4346296"/>
            <a:ext cx="6798250" cy="1674470"/>
          </a:xfrm>
        </p:spPr>
        <p:txBody>
          <a:bodyPr rtlCol="0" anchor="b"/>
          <a:lstStyle>
            <a:lvl1pPr algn="r">
              <a:lnSpc>
                <a:spcPts val="5000"/>
              </a:lnSpc>
              <a:defRPr sz="6000" b="1" cap="all" spc="-300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it-IT" dirty="0"/>
              <a:t>TITOLO DELLA PRESENTAZIONE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26418" y="4650539"/>
            <a:ext cx="2456210" cy="1192038"/>
          </a:xfrm>
          <a:solidFill>
            <a:schemeClr val="bg1"/>
          </a:solidFill>
        </p:spPr>
        <p:txBody>
          <a:bodyPr lIns="252000" tIns="0" rtlCol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it-IT"/>
              <a:t>Fare clic per modificare lo stile del sottotitolo dello schema</a:t>
            </a:r>
            <a:endParaRPr lang="it-IT" dirty="0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798A99C-9485-48F0-8E1E-227AD1348A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it-IT" smtClean="0"/>
              <a:pPr rtl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2181155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titolo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egnaposto immagine 1">
            <a:extLst>
              <a:ext uri="{FF2B5EF4-FFF2-40B4-BE49-F238E27FC236}">
                <a16:creationId xmlns:a16="http://schemas.microsoft.com/office/drawing/2014/main" id="{069FFAE5-B16E-4571-88F7-52FA5354B1A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9273" y="63691"/>
            <a:ext cx="9911201" cy="6727346"/>
          </a:xfrm>
          <a:solidFill>
            <a:schemeClr val="tx1">
              <a:lumMod val="75000"/>
              <a:lumOff val="2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it-IT" dirty="0"/>
              <a:t>Inserire o trascinare la foto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6990" y="4346296"/>
            <a:ext cx="6798250" cy="1674470"/>
          </a:xfrm>
        </p:spPr>
        <p:txBody>
          <a:bodyPr rtlCol="0" anchor="b"/>
          <a:lstStyle>
            <a:lvl1pPr algn="r">
              <a:lnSpc>
                <a:spcPts val="5000"/>
              </a:lnSpc>
              <a:defRPr sz="6000" b="1" cap="all" spc="-300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it-IT" dirty="0"/>
              <a:t>TITOLO DELLA PRESENTAZIONE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26418" y="4650539"/>
            <a:ext cx="2456210" cy="1192038"/>
          </a:xfrm>
          <a:solidFill>
            <a:schemeClr val="bg1"/>
          </a:solidFill>
        </p:spPr>
        <p:txBody>
          <a:bodyPr lIns="252000" tIns="0" rtlCol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it-IT"/>
              <a:t>Fare clic per modificare lo stile del sottotitolo dello schema</a:t>
            </a:r>
            <a:endParaRPr lang="it-IT" dirty="0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798A99C-9485-48F0-8E1E-227AD1348A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it-IT" smtClean="0"/>
              <a:pPr rtl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0947389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 contenu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egnaposto immagine 1">
            <a:extLst>
              <a:ext uri="{FF2B5EF4-FFF2-40B4-BE49-F238E27FC236}">
                <a16:creationId xmlns:a16="http://schemas.microsoft.com/office/drawing/2014/main" id="{1599E2D7-24B3-4D66-9AFB-83C1AEC4DBBB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9980476" y="0"/>
            <a:ext cx="2211524" cy="6192000"/>
          </a:xfrm>
          <a:solidFill>
            <a:schemeClr val="bg1">
              <a:lumMod val="9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it-IT" dirty="0"/>
              <a:t>Inserire o trascinare la foto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45086" y="1807950"/>
            <a:ext cx="5184913" cy="432000"/>
          </a:xfrm>
        </p:spPr>
        <p:txBody>
          <a:bodyPr rtlCol="0" anchor="b" anchorCtr="0"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it-IT" dirty="0"/>
              <a:t>Fare clic per modificare il titolo della pagina</a:t>
            </a:r>
          </a:p>
        </p:txBody>
      </p:sp>
      <p:sp>
        <p:nvSpPr>
          <p:cNvPr id="10" name="Sottotitolo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444886" y="2383950"/>
            <a:ext cx="5184913" cy="360000"/>
          </a:xfrm>
        </p:spPr>
        <p:txBody>
          <a:bodyPr rtlCol="0"/>
          <a:lstStyle>
            <a:lvl1pPr marL="0" indent="0" algn="r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it-IT" dirty="0"/>
              <a:t>Sottotitolo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45000" y="2908300"/>
            <a:ext cx="5184800" cy="3283700"/>
          </a:xfrm>
          <a:solidFill>
            <a:schemeClr val="bg1"/>
          </a:solidFill>
        </p:spPr>
        <p:txBody>
          <a:bodyPr lIns="180000" tIns="252000" rIns="252000" rtlCol="0"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it-IT" dirty="0"/>
              <a:t>Aggiungere un piè di pagina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53DA1E79-BA17-41C5-98B7-CFBC5859A51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it-IT" smtClean="0"/>
              <a:pPr rtl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350103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 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23393" y="1343906"/>
            <a:ext cx="3736800" cy="3933645"/>
          </a:xfrm>
          <a:solidFill>
            <a:schemeClr val="bg1"/>
          </a:solidFill>
        </p:spPr>
        <p:txBody>
          <a:bodyPr lIns="180000" tIns="180000" rIns="180000"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it-IT" dirty="0"/>
              <a:t>Aggiungere un piè di pagina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53DA1E79-BA17-41C5-98B7-CFBC5859A51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it-IT" smtClean="0"/>
              <a:pPr rtl="0"/>
              <a:t>‹N›</a:t>
            </a:fld>
            <a:endParaRPr lang="it-IT" dirty="0"/>
          </a:p>
        </p:txBody>
      </p:sp>
      <p:sp>
        <p:nvSpPr>
          <p:cNvPr id="9" name="Segnaposto immagine 6">
            <a:extLst>
              <a:ext uri="{FF2B5EF4-FFF2-40B4-BE49-F238E27FC236}">
                <a16:creationId xmlns:a16="http://schemas.microsoft.com/office/drawing/2014/main" id="{492C2A1D-F7BD-46B6-BC01-15D365ACD50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560193" y="1344803"/>
            <a:ext cx="3737526" cy="3933645"/>
          </a:xfrm>
          <a:solidFill>
            <a:schemeClr val="tx1">
              <a:lumMod val="75000"/>
              <a:lumOff val="2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it-IT" dirty="0"/>
              <a:t>Inserire o trascinare la foto</a:t>
            </a:r>
          </a:p>
        </p:txBody>
      </p:sp>
      <p:sp>
        <p:nvSpPr>
          <p:cNvPr id="6" name="Titolo 5">
            <a:extLst>
              <a:ext uri="{FF2B5EF4-FFF2-40B4-BE49-F238E27FC236}">
                <a16:creationId xmlns:a16="http://schemas.microsoft.com/office/drawing/2014/main" id="{7F4F1543-153D-4F77-A4A9-C9BBA1C20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9131100" cy="432000"/>
          </a:xfrm>
        </p:spPr>
        <p:txBody>
          <a:bodyPr rtlCol="0"/>
          <a:lstStyle/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11" name="Sottotitolo 2">
            <a:extLst>
              <a:ext uri="{FF2B5EF4-FFF2-40B4-BE49-F238E27FC236}">
                <a16:creationId xmlns:a16="http://schemas.microsoft.com/office/drawing/2014/main" id="{9FAA210E-391A-499A-89D5-F222045FD1A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6895900" cy="360000"/>
          </a:xfrm>
        </p:spPr>
        <p:txBody>
          <a:bodyPr rtlCol="0"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it-IT" dirty="0"/>
              <a:t>Sottotitolo</a:t>
            </a:r>
          </a:p>
        </p:txBody>
      </p:sp>
    </p:spTree>
    <p:extLst>
      <p:ext uri="{BB962C8B-B14F-4D97-AF65-F5344CB8AC3E}">
        <p14:creationId xmlns:p14="http://schemas.microsoft.com/office/powerpoint/2010/main" val="23471979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it-IT" dirty="0"/>
              <a:t>Fare clic per modificare il titolo della pagina</a:t>
            </a:r>
          </a:p>
        </p:txBody>
      </p:sp>
      <p:sp>
        <p:nvSpPr>
          <p:cNvPr id="9" name="Sottotitolo 2">
            <a:extLst>
              <a:ext uri="{FF2B5EF4-FFF2-40B4-BE49-F238E27FC236}">
                <a16:creationId xmlns:a16="http://schemas.microsoft.com/office/drawing/2014/main" id="{E4633398-8EC3-417B-BEA6-101D8F22467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9198000" cy="360000"/>
          </a:xfrm>
        </p:spPr>
        <p:txBody>
          <a:bodyPr rtlCol="0"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it-IT" dirty="0"/>
              <a:t>Sottotitolo</a:t>
            </a:r>
          </a:p>
        </p:txBody>
      </p:sp>
      <p:sp>
        <p:nvSpPr>
          <p:cNvPr id="3" name="Segnaposto sinistro confronto 1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432296"/>
            <a:ext cx="4500000" cy="527076"/>
          </a:xfrm>
          <a:solidFill>
            <a:schemeClr val="tx1"/>
          </a:solidFill>
        </p:spPr>
        <p:txBody>
          <a:bodyPr lIns="180000" tIns="36000" rtlCol="0" anchor="ctr"/>
          <a:lstStyle>
            <a:lvl1pPr marL="0" indent="0">
              <a:buNone/>
              <a:defRPr sz="2400" b="1" spc="-15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0" y="2023668"/>
            <a:ext cx="4500000" cy="4168332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12" name="Segnaposto sinistro confronto 2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29800" y="1433105"/>
            <a:ext cx="4500000" cy="525283"/>
          </a:xfrm>
          <a:solidFill>
            <a:schemeClr val="tx1"/>
          </a:solidFill>
        </p:spPr>
        <p:txBody>
          <a:bodyPr lIns="180000" tIns="36000" rtlCol="0" anchor="ctr"/>
          <a:lstStyle>
            <a:lvl1pPr marL="0" indent="0">
              <a:buNone/>
              <a:defRPr sz="2400" b="1" spc="-15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it-IT"/>
              <a:t>Fare clic per modificare gli stili del testo dello schema</a:t>
            </a:r>
          </a:p>
        </p:txBody>
      </p:sp>
      <p:sp>
        <p:nvSpPr>
          <p:cNvPr id="8" name="Segnaposto testo 4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29800" y="2020359"/>
            <a:ext cx="4500000" cy="4170891"/>
          </a:xfrm>
        </p:spPr>
        <p:txBody>
          <a:bodyPr rtlCol="0"/>
          <a:lstStyle/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it-IT" dirty="0"/>
              <a:t>Aggiungere un piè di pagina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it-IT" smtClean="0"/>
              <a:pPr rtl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5099557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 gra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immagine 6">
            <a:extLst>
              <a:ext uri="{FF2B5EF4-FFF2-40B4-BE49-F238E27FC236}">
                <a16:creationId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99200" y="432000"/>
            <a:ext cx="5472113" cy="5759250"/>
          </a:xfrm>
          <a:solidFill>
            <a:schemeClr val="tx1">
              <a:lumMod val="75000"/>
              <a:lumOff val="2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it-IT" dirty="0"/>
              <a:t>Inserire o trascinare la foto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875314" y="5096632"/>
            <a:ext cx="2028686" cy="1094618"/>
          </a:xfrm>
        </p:spPr>
        <p:txBody>
          <a:bodyPr rtlCol="0" anchor="b"/>
          <a:lstStyle>
            <a:lvl1pPr marL="0" indent="0" algn="r">
              <a:buNone/>
              <a:defRPr i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it-IT" dirty="0"/>
              <a:t>Immettere la didascalia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it-IT" dirty="0"/>
              <a:t>Aggiungere un piè di pagina</a:t>
            </a:r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E25951D2-91DB-40E7-95D5-4B372602DEB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it-IT" smtClean="0"/>
              <a:pPr rtl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9877846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positiva di ringraziame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174360" y="2112793"/>
            <a:ext cx="6798250" cy="1674470"/>
          </a:xfrm>
        </p:spPr>
        <p:txBody>
          <a:bodyPr rtlCol="0" anchor="ctr"/>
          <a:lstStyle>
            <a:lvl1pPr algn="ctr">
              <a:lnSpc>
                <a:spcPct val="100000"/>
              </a:lnSpc>
              <a:defRPr sz="6000" b="1" cap="all" spc="-300" baseline="0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r>
              <a:rPr lang="it-IT" dirty="0"/>
              <a:t>Grazie</a:t>
            </a: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/>
          </a:p>
        </p:txBody>
      </p:sp>
      <p:sp>
        <p:nvSpPr>
          <p:cNvPr id="10" name="Segnaposto testo 5">
            <a:extLst>
              <a:ext uri="{FF2B5EF4-FFF2-40B4-BE49-F238E27FC236}">
                <a16:creationId xmlns:a16="http://schemas.microsoft.com/office/drawing/2014/main" id="{CA3EFDD3-A9D2-4EB6-BB2A-F6999D9F7EA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174361" y="4035727"/>
            <a:ext cx="3329850" cy="382887"/>
          </a:xfrm>
        </p:spPr>
        <p:txBody>
          <a:bodyPr rtlCol="0"/>
          <a:lstStyle>
            <a:lvl1pPr marL="0" indent="0" algn="r">
              <a:buNone/>
              <a:defRPr sz="2400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it-IT" dirty="0"/>
              <a:t>Nome completo</a:t>
            </a:r>
          </a:p>
        </p:txBody>
      </p:sp>
      <p:sp>
        <p:nvSpPr>
          <p:cNvPr id="12" name="Segnaposto testo 6">
            <a:extLst>
              <a:ext uri="{FF2B5EF4-FFF2-40B4-BE49-F238E27FC236}">
                <a16:creationId xmlns:a16="http://schemas.microsoft.com/office/drawing/2014/main" id="{261ED1F7-B623-43D9-9BDA-8808C5CFAFF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62268" y="4150118"/>
            <a:ext cx="2910342" cy="238016"/>
          </a:xfrm>
        </p:spPr>
        <p:txBody>
          <a:bodyPr rtlCol="0"/>
          <a:lstStyle>
            <a:lvl1pPr marL="0" indent="0" algn="l">
              <a:buNone/>
              <a:defRPr sz="1400" i="1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it-IT" dirty="0"/>
              <a:t>Numero di telefono</a:t>
            </a:r>
          </a:p>
        </p:txBody>
      </p:sp>
      <p:sp>
        <p:nvSpPr>
          <p:cNvPr id="13" name="Segnaposto testo 7">
            <a:extLst>
              <a:ext uri="{FF2B5EF4-FFF2-40B4-BE49-F238E27FC236}">
                <a16:creationId xmlns:a16="http://schemas.microsoft.com/office/drawing/2014/main" id="{E27366FC-4115-4122-9CE2-5FA9D424AD5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62268" y="4540691"/>
            <a:ext cx="2910342" cy="238016"/>
          </a:xfrm>
        </p:spPr>
        <p:txBody>
          <a:bodyPr rtlCol="0"/>
          <a:lstStyle>
            <a:lvl1pPr marL="0" indent="0" algn="l">
              <a:buNone/>
              <a:defRPr sz="1400" i="1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it-IT" dirty="0"/>
              <a:t>Indirizzo di posta elettronica o </a:t>
            </a:r>
            <a:r>
              <a:rPr lang="it-IT" dirty="0" err="1"/>
              <a:t>handle</a:t>
            </a:r>
            <a:r>
              <a:rPr lang="it-IT" dirty="0"/>
              <a:t> di social media</a:t>
            </a:r>
          </a:p>
        </p:txBody>
      </p:sp>
      <p:sp>
        <p:nvSpPr>
          <p:cNvPr id="14" name="Segnaposto testo 8">
            <a:extLst>
              <a:ext uri="{FF2B5EF4-FFF2-40B4-BE49-F238E27FC236}">
                <a16:creationId xmlns:a16="http://schemas.microsoft.com/office/drawing/2014/main" id="{DEB36829-2F8B-4E22-AB6D-4111D18AF84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62268" y="4931263"/>
            <a:ext cx="2910342" cy="238016"/>
          </a:xfrm>
        </p:spPr>
        <p:txBody>
          <a:bodyPr rtlCol="0"/>
          <a:lstStyle>
            <a:lvl1pPr marL="0" indent="0" algn="l">
              <a:buNone/>
              <a:defRPr sz="1400" i="1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it-IT" dirty="0"/>
              <a:t>Sito Web della società</a:t>
            </a:r>
          </a:p>
        </p:txBody>
      </p:sp>
    </p:spTree>
    <p:extLst>
      <p:ext uri="{BB962C8B-B14F-4D97-AF65-F5344CB8AC3E}">
        <p14:creationId xmlns:p14="http://schemas.microsoft.com/office/powerpoint/2010/main" val="31890100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pPr rtl="0"/>
            <a:r>
              <a:rPr lang="it-IT" dirty="0"/>
              <a:t>Fare clic per modificare il titolo della pagina</a:t>
            </a:r>
          </a:p>
        </p:txBody>
      </p:sp>
      <p:sp>
        <p:nvSpPr>
          <p:cNvPr id="7" name="Sottotitolo 2">
            <a:extLst>
              <a:ext uri="{FF2B5EF4-FFF2-40B4-BE49-F238E27FC236}">
                <a16:creationId xmlns:a16="http://schemas.microsoft.com/office/drawing/2014/main" id="{E97A9A62-1AA6-47A9-A1A0-54196823744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9198116" cy="360000"/>
          </a:xfrm>
        </p:spPr>
        <p:txBody>
          <a:bodyPr rtlCol="0"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it-IT" dirty="0"/>
              <a:t>Sottotitolo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E8FE0EB3-0FF4-4285-B9D3-90A5751B7B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it-IT" dirty="0"/>
              <a:t>Aggiungere un piè di pagina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3442953D-28FC-41B5-A1BB-BB3BA7CA40B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it-IT" smtClean="0"/>
              <a:pPr rtl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62F208ED-79A0-4B2C-A5EE-9D27466BCA3F}"/>
              </a:ext>
            </a:extLst>
          </p:cNvPr>
          <p:cNvSpPr/>
          <p:nvPr userDrawn="1"/>
        </p:nvSpPr>
        <p:spPr>
          <a:xfrm>
            <a:off x="11632223" y="6356350"/>
            <a:ext cx="559777" cy="36512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/>
          </a:p>
        </p:txBody>
      </p:sp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413238"/>
            <a:ext cx="9198117" cy="45076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rtl="0"/>
            <a:r>
              <a:rPr lang="it-IT" dirty="0"/>
              <a:t>Fare clic per modificare il titolo della pagina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2000"/>
            <a:ext cx="9198116" cy="4679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 rtl="0"/>
            <a:r>
              <a:rPr lang="it-IT" dirty="0"/>
              <a:t>Modifica gli stili del testo dello schema</a:t>
            </a:r>
          </a:p>
          <a:p>
            <a:pPr lvl="1" rtl="0"/>
            <a:r>
              <a:rPr lang="it-IT" dirty="0"/>
              <a:t>Secondo livello</a:t>
            </a:r>
          </a:p>
          <a:p>
            <a:pPr lvl="2" rtl="0"/>
            <a:r>
              <a:rPr lang="it-IT" dirty="0"/>
              <a:t>Terzo livello</a:t>
            </a:r>
          </a:p>
          <a:p>
            <a:pPr lvl="3" rtl="0"/>
            <a:r>
              <a:rPr lang="it-IT" dirty="0"/>
              <a:t>Quarto livello</a:t>
            </a:r>
          </a:p>
          <a:p>
            <a:pPr lvl="4" rtl="0"/>
            <a:r>
              <a:rPr lang="it-IT" dirty="0"/>
              <a:t>Quinto livello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2000" y="6356350"/>
            <a:ext cx="41148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 i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it-IT" dirty="0"/>
              <a:t>Aggiungere un piè di pagina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ECA3099-A94F-4C3E-BC29-780EDD38F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72820" y="6401750"/>
            <a:ext cx="278418" cy="27432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200" i="1">
                <a:solidFill>
                  <a:schemeClr val="bg1"/>
                </a:solidFill>
              </a:defRPr>
            </a:lvl1pPr>
          </a:lstStyle>
          <a:p>
            <a:pPr rtl="0"/>
            <a:fld id="{19B51A1E-902D-48AF-9020-955120F399B6}" type="slidenum">
              <a:rPr lang="it-IT" smtClean="0"/>
              <a:pPr rtl="0"/>
              <a:t>‹N›</a:t>
            </a:fld>
            <a:endParaRPr lang="it-IT" dirty="0"/>
          </a:p>
        </p:txBody>
      </p:sp>
      <p:sp>
        <p:nvSpPr>
          <p:cNvPr id="4" name="Casella di testo 3">
            <a:extLst>
              <a:ext uri="{FF2B5EF4-FFF2-40B4-BE49-F238E27FC236}">
                <a16:creationId xmlns:a16="http://schemas.microsoft.com/office/drawing/2014/main" id="{34FDC6F9-37F9-4E25-AECA-D307B8421C73}"/>
              </a:ext>
            </a:extLst>
          </p:cNvPr>
          <p:cNvSpPr txBox="1"/>
          <p:nvPr userDrawn="1"/>
        </p:nvSpPr>
        <p:spPr>
          <a:xfrm>
            <a:off x="9893884" y="6346108"/>
            <a:ext cx="1662546" cy="404658"/>
          </a:xfrm>
          <a:prstGeom prst="rect">
            <a:avLst/>
          </a:prstGeom>
          <a:noFill/>
        </p:spPr>
        <p:txBody>
          <a:bodyPr wrap="square" lIns="0" tIns="36000" rIns="0" bIns="0" rtlCol="0">
            <a:spAutoFit/>
          </a:bodyPr>
          <a:lstStyle/>
          <a:p>
            <a:pPr algn="r" rtl="0">
              <a:lnSpc>
                <a:spcPts val="1400"/>
              </a:lnSpc>
            </a:pPr>
            <a:r>
              <a:rPr lang="it-IT" sz="1600" b="1" spc="-100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FEDERICO</a:t>
            </a:r>
            <a:br>
              <a:rPr lang="it-IT" sz="1600" b="1" spc="-1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</a:br>
            <a:r>
              <a:rPr lang="it-IT" sz="1600" b="1" spc="-100" dirty="0">
                <a:solidFill>
                  <a:schemeClr val="accent1"/>
                </a:solidFill>
                <a:latin typeface="Corbel" panose="020B0503020204020204" pitchFamily="34" charset="0"/>
              </a:rPr>
              <a:t> BATTISTI</a:t>
            </a:r>
            <a:endParaRPr lang="it-IT" sz="1600" b="1" spc="-100" dirty="0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6B322F68-670D-45A0-A54F-7E70BCEAED3F}"/>
              </a:ext>
            </a:extLst>
          </p:cNvPr>
          <p:cNvSpPr/>
          <p:nvPr userDrawn="1"/>
        </p:nvSpPr>
        <p:spPr>
          <a:xfrm>
            <a:off x="0" y="6812281"/>
            <a:ext cx="10691446" cy="36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E69B5F15-353A-4344-8D61-F4E25AA9FB6C}"/>
              </a:ext>
            </a:extLst>
          </p:cNvPr>
          <p:cNvSpPr/>
          <p:nvPr userDrawn="1"/>
        </p:nvSpPr>
        <p:spPr>
          <a:xfrm>
            <a:off x="0" y="0"/>
            <a:ext cx="10691446" cy="36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2FA0C0AA-FCE8-4A7F-928A-54C96BBA9053}"/>
              </a:ext>
            </a:extLst>
          </p:cNvPr>
          <p:cNvSpPr/>
          <p:nvPr userDrawn="1"/>
        </p:nvSpPr>
        <p:spPr>
          <a:xfrm rot="5400000">
            <a:off x="-3398842" y="3426923"/>
            <a:ext cx="6826157" cy="36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  <p:sldLayoutId id="2147483663" r:id="rId3"/>
    <p:sldLayoutId id="2147483658" r:id="rId4"/>
    <p:sldLayoutId id="2147483665" r:id="rId5"/>
    <p:sldLayoutId id="2147483659" r:id="rId6"/>
    <p:sldLayoutId id="2147483660" r:id="rId7"/>
    <p:sldLayoutId id="2147483664" r:id="rId8"/>
    <p:sldLayoutId id="2147483650" r:id="rId9"/>
    <p:sldLayoutId id="2147483652" r:id="rId10"/>
    <p:sldLayoutId id="2147483656" r:id="rId11"/>
    <p:sldLayoutId id="2147483657" r:id="rId12"/>
    <p:sldLayoutId id="2147483654" r:id="rId13"/>
    <p:sldLayoutId id="2147483655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 cap="all" spc="-150" baseline="0">
          <a:solidFill>
            <a:schemeClr val="accent6"/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7.png"/><Relationship Id="rId11" Type="http://schemas.openxmlformats.org/officeDocument/2006/relationships/image" Target="../media/image38.png"/><Relationship Id="rId5" Type="http://schemas.openxmlformats.org/officeDocument/2006/relationships/image" Target="../media/image36.png"/><Relationship Id="rId10" Type="http://schemas.openxmlformats.org/officeDocument/2006/relationships/image" Target="../media/image370.png"/><Relationship Id="rId4" Type="http://schemas.openxmlformats.org/officeDocument/2006/relationships/image" Target="../media/image35.png"/><Relationship Id="rId9" Type="http://schemas.openxmlformats.org/officeDocument/2006/relationships/image" Target="../media/image36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7.png"/><Relationship Id="rId5" Type="http://schemas.microsoft.com/office/2007/relationships/hdphoto" Target="../media/hdphoto1.wdp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egnaposto immagine 5" descr="Immagine che contiene interni, edificio, giallo, metallo&#10;&#10;Descrizione generata automaticamente">
            <a:extLst>
              <a:ext uri="{FF2B5EF4-FFF2-40B4-BE49-F238E27FC236}">
                <a16:creationId xmlns:a16="http://schemas.microsoft.com/office/drawing/2014/main" id="{E63C5246-3650-4D64-B842-401AA4C2BF8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52" r="39252"/>
          <a:stretch>
            <a:fillRect/>
          </a:stretch>
        </p:blipFill>
        <p:spPr/>
      </p:pic>
      <p:sp>
        <p:nvSpPr>
          <p:cNvPr id="3" name="Titolo 2">
            <a:extLst>
              <a:ext uri="{FF2B5EF4-FFF2-40B4-BE49-F238E27FC236}">
                <a16:creationId xmlns:a16="http://schemas.microsoft.com/office/drawing/2014/main" id="{8CA3E6AF-9360-4700-9F73-9738B24E7EB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sz="3600" dirty="0" err="1"/>
              <a:t>Beam</a:t>
            </a:r>
            <a:r>
              <a:rPr lang="it-IT" sz="3600" dirty="0"/>
              <a:t> monitoring for the dune </a:t>
            </a:r>
            <a:r>
              <a:rPr lang="it-IT" sz="3600" dirty="0" err="1"/>
              <a:t>experiment</a:t>
            </a:r>
            <a:r>
              <a:rPr lang="it-IT" sz="3600" dirty="0"/>
              <a:t> with the </a:t>
            </a:r>
            <a:r>
              <a:rPr lang="it-IT" sz="3600" dirty="0" err="1"/>
              <a:t>sand</a:t>
            </a:r>
            <a:r>
              <a:rPr lang="it-IT" sz="3600" dirty="0"/>
              <a:t> detector</a:t>
            </a:r>
          </a:p>
        </p:txBody>
      </p:sp>
      <p:sp>
        <p:nvSpPr>
          <p:cNvPr id="4" name="Sottotitolo 3">
            <a:extLst>
              <a:ext uri="{FF2B5EF4-FFF2-40B4-BE49-F238E27FC236}">
                <a16:creationId xmlns:a16="http://schemas.microsoft.com/office/drawing/2014/main" id="{107FD5F3-D3C7-4065-BC7E-341307D67C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solidFill>
            <a:schemeClr val="accent6"/>
          </a:solidFill>
        </p:spPr>
        <p:txBody>
          <a:bodyPr/>
          <a:lstStyle/>
          <a:p>
            <a:r>
              <a:rPr lang="it-IT" dirty="0"/>
              <a:t>Presenta: Federico Battisti Relatore: Prof. Sergio Bertolucci Correlatore: Dott. Matteo Tenti</a:t>
            </a:r>
          </a:p>
        </p:txBody>
      </p:sp>
    </p:spTree>
    <p:extLst>
      <p:ext uri="{BB962C8B-B14F-4D97-AF65-F5344CB8AC3E}">
        <p14:creationId xmlns:p14="http://schemas.microsoft.com/office/powerpoint/2010/main" val="14908670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EA5083B-CC27-4F1C-AD03-E3DBEC1C9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429280"/>
            <a:ext cx="9198117" cy="450762"/>
          </a:xfrm>
          <a:prstGeom prst="rect">
            <a:avLst/>
          </a:prstGeom>
        </p:spPr>
        <p:txBody>
          <a:bodyPr rtlCol="0" anchor="ctr">
            <a:normAutofit/>
          </a:bodyPr>
          <a:lstStyle/>
          <a:p>
            <a:pPr rtl="0"/>
            <a:r>
              <a:rPr lang="it-IT" dirty="0" err="1"/>
              <a:t>Ecal</a:t>
            </a:r>
            <a:r>
              <a:rPr lang="it-IT" dirty="0"/>
              <a:t>: </a:t>
            </a:r>
            <a:r>
              <a:rPr lang="it-IT" dirty="0" err="1"/>
              <a:t>digitization</a:t>
            </a:r>
            <a:r>
              <a:rPr lang="it-IT" dirty="0"/>
              <a:t> and </a:t>
            </a:r>
            <a:r>
              <a:rPr lang="it-IT" dirty="0" err="1"/>
              <a:t>reconstruction</a:t>
            </a:r>
            <a:endParaRPr lang="it-IT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6D051DA-5DAD-43A7-A238-51C63BA59FE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772820" y="6401750"/>
            <a:ext cx="278418" cy="274324"/>
          </a:xfrm>
          <a:prstGeom prst="rect">
            <a:avLst/>
          </a:prstGeo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fld id="{19B51A1E-902D-48AF-9020-955120F399B6}" type="slidenum">
              <a:rPr lang="it-IT" smtClean="0"/>
              <a:pPr rtl="0">
                <a:spcAft>
                  <a:spcPts val="600"/>
                </a:spcAft>
              </a:pPr>
              <a:t>10</a:t>
            </a:fld>
            <a:endParaRPr lang="it-IT"/>
          </a:p>
        </p:txBody>
      </p:sp>
      <p:pic>
        <p:nvPicPr>
          <p:cNvPr id="5" name="Immagine 4" descr="Immagine che contiene monitor, orologio, interni, schermo&#10;&#10;Descrizione generata automaticamente">
            <a:extLst>
              <a:ext uri="{FF2B5EF4-FFF2-40B4-BE49-F238E27FC236}">
                <a16:creationId xmlns:a16="http://schemas.microsoft.com/office/drawing/2014/main" id="{CD7A9437-773C-4D03-AA88-8027ED8E3D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4627" y="958578"/>
            <a:ext cx="6538328" cy="237624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DC95B15F-6263-4A40-8D91-BA170934C2CB}"/>
                  </a:ext>
                </a:extLst>
              </p:cNvPr>
              <p:cNvSpPr txBox="1"/>
              <p:nvPr/>
            </p:nvSpPr>
            <p:spPr>
              <a:xfrm>
                <a:off x="568443" y="1576556"/>
                <a:ext cx="5003052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dirty="0" err="1"/>
                  <a:t>Calorimeter</a:t>
                </a:r>
                <a:r>
                  <a:rPr lang="it-IT" dirty="0"/>
                  <a:t> </a:t>
                </a:r>
                <a:r>
                  <a:rPr lang="it-IT" dirty="0" err="1"/>
                  <a:t>read</a:t>
                </a:r>
                <a:r>
                  <a:rPr lang="it-IT" dirty="0"/>
                  <a:t>-out </a:t>
                </a:r>
                <a:r>
                  <a:rPr lang="it-IT" dirty="0" err="1"/>
                  <a:t>is</a:t>
                </a:r>
                <a:r>
                  <a:rPr lang="it-IT" dirty="0"/>
                  <a:t> </a:t>
                </a:r>
                <a:r>
                  <a:rPr lang="it-IT" dirty="0" err="1"/>
                  <a:t>segmented</a:t>
                </a:r>
                <a:r>
                  <a:rPr lang="it-IT" dirty="0"/>
                  <a:t> in </a:t>
                </a:r>
                <a:r>
                  <a:rPr lang="it-IT" dirty="0" err="1">
                    <a:solidFill>
                      <a:schemeClr val="accent2"/>
                    </a:solidFill>
                  </a:rPr>
                  <a:t>cells</a:t>
                </a:r>
                <a:r>
                  <a:rPr lang="it-IT" dirty="0">
                    <a:solidFill>
                      <a:schemeClr val="accent2"/>
                    </a:solidFill>
                  </a:rPr>
                  <a:t> </a:t>
                </a:r>
                <a:r>
                  <a:rPr lang="it-IT" dirty="0"/>
                  <a:t>(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∼4.5×4.5 </m:t>
                    </m:r>
                    <m:sSup>
                      <m:sSup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it-IT" b="0" i="0" smtClean="0">
                            <a:latin typeface="Cambria Math" panose="02040503050406030204" pitchFamily="18" charset="0"/>
                          </a:rPr>
                          <m:t>cm</m:t>
                        </m:r>
                      </m:e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it-IT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dirty="0"/>
                  <a:t>) and hits are </a:t>
                </a:r>
                <a:r>
                  <a:rPr lang="it-IT" dirty="0" err="1"/>
                  <a:t>assigned</a:t>
                </a:r>
                <a:r>
                  <a:rPr lang="it-IT" dirty="0"/>
                  <a:t> to </a:t>
                </a:r>
                <a:r>
                  <a:rPr lang="it-IT" dirty="0" err="1"/>
                  <a:t>them</a:t>
                </a:r>
                <a:endParaRPr lang="it-IT" dirty="0">
                  <a:solidFill>
                    <a:schemeClr val="accent2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dirty="0"/>
                  <a:t>Hits are </a:t>
                </a:r>
                <a:r>
                  <a:rPr lang="it-IT" dirty="0" err="1"/>
                  <a:t>converted</a:t>
                </a:r>
                <a:r>
                  <a:rPr lang="it-IT" dirty="0"/>
                  <a:t> </a:t>
                </a:r>
                <a:r>
                  <a:rPr lang="it-IT" dirty="0" err="1"/>
                  <a:t>into</a:t>
                </a:r>
                <a:r>
                  <a:rPr lang="it-IT" dirty="0"/>
                  <a:t> </a:t>
                </a:r>
                <a:r>
                  <a:rPr lang="it-IT" dirty="0" err="1"/>
                  <a:t>number</a:t>
                </a:r>
                <a:r>
                  <a:rPr lang="it-IT" dirty="0"/>
                  <a:t> of photo-</a:t>
                </a:r>
                <a:r>
                  <a:rPr lang="it-IT" dirty="0" err="1"/>
                  <a:t>electrons</a:t>
                </a:r>
                <a:r>
                  <a:rPr lang="it-IT" dirty="0"/>
                  <a:t> and </a:t>
                </a:r>
                <a:r>
                  <a:rPr lang="it-IT" dirty="0" err="1"/>
                  <a:t>their</a:t>
                </a:r>
                <a:r>
                  <a:rPr lang="it-IT" dirty="0"/>
                  <a:t> </a:t>
                </a:r>
                <a:r>
                  <a:rPr lang="it-IT" dirty="0" err="1"/>
                  <a:t>arrival</a:t>
                </a:r>
                <a:r>
                  <a:rPr lang="it-IT" dirty="0"/>
                  <a:t> time </a:t>
                </a:r>
                <a:r>
                  <a:rPr lang="it-IT" dirty="0" err="1"/>
                  <a:t>at</a:t>
                </a:r>
                <a:r>
                  <a:rPr lang="it-IT" dirty="0"/>
                  <a:t> PMT on </a:t>
                </a:r>
                <a:r>
                  <a:rPr lang="it-IT" dirty="0" err="1"/>
                  <a:t>each</a:t>
                </a:r>
                <a:r>
                  <a:rPr lang="it-IT" dirty="0"/>
                  <a:t> side</a:t>
                </a:r>
              </a:p>
            </p:txBody>
          </p:sp>
        </mc:Choice>
        <mc:Fallback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DC95B15F-6263-4A40-8D91-BA170934C2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443" y="1576556"/>
                <a:ext cx="5003052" cy="1477328"/>
              </a:xfrm>
              <a:prstGeom prst="rect">
                <a:avLst/>
              </a:prstGeom>
              <a:blipFill>
                <a:blip r:embed="rId3"/>
                <a:stretch>
                  <a:fillRect l="-731" t="-2479" b="-578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uppo 2">
            <a:extLst>
              <a:ext uri="{FF2B5EF4-FFF2-40B4-BE49-F238E27FC236}">
                <a16:creationId xmlns:a16="http://schemas.microsoft.com/office/drawing/2014/main" id="{71AB2222-B477-4863-A0C4-F3B01A30E8C3}"/>
              </a:ext>
            </a:extLst>
          </p:cNvPr>
          <p:cNvGrpSpPr/>
          <p:nvPr/>
        </p:nvGrpSpPr>
        <p:grpSpPr>
          <a:xfrm>
            <a:off x="750039" y="3287246"/>
            <a:ext cx="4821456" cy="1033742"/>
            <a:chOff x="750039" y="2421589"/>
            <a:chExt cx="4821456" cy="1033742"/>
          </a:xfrm>
        </p:grpSpPr>
        <p:sp>
          <p:nvSpPr>
            <p:cNvPr id="8" name="Rettangolo con angoli arrotondati 7">
              <a:extLst>
                <a:ext uri="{FF2B5EF4-FFF2-40B4-BE49-F238E27FC236}">
                  <a16:creationId xmlns:a16="http://schemas.microsoft.com/office/drawing/2014/main" id="{6F7BA8C3-1D42-4D4D-8FFE-EAAC8B9974F3}"/>
                </a:ext>
              </a:extLst>
            </p:cNvPr>
            <p:cNvSpPr/>
            <p:nvPr/>
          </p:nvSpPr>
          <p:spPr>
            <a:xfrm>
              <a:off x="750039" y="2421589"/>
              <a:ext cx="4821456" cy="1033742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" name="CasellaDiTesto 8">
                  <a:extLst>
                    <a:ext uri="{FF2B5EF4-FFF2-40B4-BE49-F238E27FC236}">
                      <a16:creationId xmlns:a16="http://schemas.microsoft.com/office/drawing/2014/main" id="{85A8162F-0EA8-424F-BADC-7E784A607645}"/>
                    </a:ext>
                  </a:extLst>
                </p:cNvPr>
                <p:cNvSpPr txBox="1"/>
                <p:nvPr/>
              </p:nvSpPr>
              <p:spPr>
                <a:xfrm>
                  <a:off x="945343" y="2571309"/>
                  <a:ext cx="2114681" cy="29841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.</m:t>
                            </m:r>
                          </m:sub>
                        </m:s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=25×</m:t>
                        </m:r>
                        <m:sSub>
                          <m:sSub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𝑑𝐸</m:t>
                        </m:r>
                      </m:oMath>
                    </m:oMathPara>
                  </a14:m>
                  <a:endParaRPr lang="it-IT" dirty="0"/>
                </a:p>
              </p:txBody>
            </p:sp>
          </mc:Choice>
          <mc:Fallback>
            <p:sp>
              <p:nvSpPr>
                <p:cNvPr id="9" name="CasellaDiTesto 8">
                  <a:extLst>
                    <a:ext uri="{FF2B5EF4-FFF2-40B4-BE49-F238E27FC236}">
                      <a16:creationId xmlns:a16="http://schemas.microsoft.com/office/drawing/2014/main" id="{85A8162F-0EA8-424F-BADC-7E784A60764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5343" y="2571309"/>
                  <a:ext cx="2114681" cy="298415"/>
                </a:xfrm>
                <a:prstGeom prst="rect">
                  <a:avLst/>
                </a:prstGeom>
                <a:blipFill>
                  <a:blip r:embed="rId4"/>
                  <a:stretch>
                    <a:fillRect l="-2017" r="-2017" b="-20408"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" name="CasellaDiTesto 9">
                  <a:extLst>
                    <a:ext uri="{FF2B5EF4-FFF2-40B4-BE49-F238E27FC236}">
                      <a16:creationId xmlns:a16="http://schemas.microsoft.com/office/drawing/2014/main" id="{D0A8BD52-2F9B-49F9-ACB1-06392A493860}"/>
                    </a:ext>
                  </a:extLst>
                </p:cNvPr>
                <p:cNvSpPr txBox="1"/>
                <p:nvPr/>
              </p:nvSpPr>
              <p:spPr>
                <a:xfrm>
                  <a:off x="931635" y="2938460"/>
                  <a:ext cx="4639860" cy="29892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.</m:t>
                            </m:r>
                          </m:sub>
                        </m:s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𝑝𝑎𝑟𝑡</m:t>
                            </m:r>
                          </m:sub>
                        </m:s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𝑑𝑒𝑐𝑎𝑦</m:t>
                            </m:r>
                          </m:sub>
                        </m:s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sSub>
                          <m:sSub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𝑝h</m:t>
                            </m:r>
                          </m:sub>
                        </m:s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𝐺𝑎𝑢𝑠𝑠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(1</m:t>
                        </m:r>
                        <m:r>
                          <m:rPr>
                            <m:sty m:val="p"/>
                          </m:rPr>
                          <a:rPr lang="it-IT" b="0" i="1" smtClean="0">
                            <a:latin typeface="Cambria Math" panose="02040503050406030204" pitchFamily="18" charset="0"/>
                          </a:rPr>
                          <m:t>ns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 )</m:t>
                        </m:r>
                      </m:oMath>
                    </m:oMathPara>
                  </a14:m>
                  <a:endParaRPr lang="it-IT" dirty="0"/>
                </a:p>
              </p:txBody>
            </p:sp>
          </mc:Choice>
          <mc:Fallback>
            <p:sp>
              <p:nvSpPr>
                <p:cNvPr id="10" name="CasellaDiTesto 9">
                  <a:extLst>
                    <a:ext uri="{FF2B5EF4-FFF2-40B4-BE49-F238E27FC236}">
                      <a16:creationId xmlns:a16="http://schemas.microsoft.com/office/drawing/2014/main" id="{D0A8BD52-2F9B-49F9-ACB1-06392A49386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1635" y="2938460"/>
                  <a:ext cx="4639860" cy="298928"/>
                </a:xfrm>
                <a:prstGeom prst="rect">
                  <a:avLst/>
                </a:prstGeom>
                <a:blipFill>
                  <a:blip r:embed="rId5"/>
                  <a:stretch>
                    <a:fillRect r="-131" b="-26531"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A4D6970A-BB34-4DC3-B19C-EE5D13B47C19}"/>
              </a:ext>
            </a:extLst>
          </p:cNvPr>
          <p:cNvSpPr/>
          <p:nvPr/>
        </p:nvSpPr>
        <p:spPr>
          <a:xfrm>
            <a:off x="431999" y="1326391"/>
            <a:ext cx="5407324" cy="4896026"/>
          </a:xfrm>
          <a:prstGeom prst="roundRect">
            <a:avLst>
              <a:gd name="adj" fmla="val 6510"/>
            </a:avLst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B20009D4-D314-45FB-A20E-DD6707161192}"/>
              </a:ext>
            </a:extLst>
          </p:cNvPr>
          <p:cNvSpPr txBox="1"/>
          <p:nvPr/>
        </p:nvSpPr>
        <p:spPr>
          <a:xfrm>
            <a:off x="506744" y="934250"/>
            <a:ext cx="19912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chemeClr val="accent2"/>
                </a:solidFill>
              </a:rPr>
              <a:t>DIGITIZATION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F2AF0679-8090-485F-9EFA-F5488B05B281}"/>
              </a:ext>
            </a:extLst>
          </p:cNvPr>
          <p:cNvSpPr txBox="1"/>
          <p:nvPr/>
        </p:nvSpPr>
        <p:spPr>
          <a:xfrm>
            <a:off x="6352678" y="4113332"/>
            <a:ext cx="51666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particle arrival time</a:t>
            </a:r>
            <a:r>
              <a:rPr lang="en-US" i="1" dirty="0"/>
              <a:t> t </a:t>
            </a:r>
            <a:r>
              <a:rPr lang="en-US" dirty="0"/>
              <a:t>and its coordinate </a:t>
            </a:r>
            <a:r>
              <a:rPr lang="en-US" i="1" dirty="0"/>
              <a:t>x</a:t>
            </a:r>
            <a:r>
              <a:rPr lang="en-US" dirty="0"/>
              <a:t> along the fiber direction are evaluated as:</a:t>
            </a:r>
            <a:endParaRPr lang="it-IT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CasellaDiTesto 15">
                <a:extLst>
                  <a:ext uri="{FF2B5EF4-FFF2-40B4-BE49-F238E27FC236}">
                    <a16:creationId xmlns:a16="http://schemas.microsoft.com/office/drawing/2014/main" id="{13B520BE-D65B-4E5F-A722-F4DCAD7BD27E}"/>
                  </a:ext>
                </a:extLst>
              </p:cNvPr>
              <p:cNvSpPr txBox="1"/>
              <p:nvPr/>
            </p:nvSpPr>
            <p:spPr>
              <a:xfrm>
                <a:off x="7556080" y="4913446"/>
                <a:ext cx="2594364" cy="5775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𝑇𝐷𝐶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𝑇𝐷𝐶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</m:sub>
                          </m:sSub>
                        </m:den>
                      </m:f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𝑐𝑒𝑙𝑙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;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>
          <p:sp>
            <p:nvSpPr>
              <p:cNvPr id="16" name="CasellaDiTesto 15">
                <a:extLst>
                  <a:ext uri="{FF2B5EF4-FFF2-40B4-BE49-F238E27FC236}">
                    <a16:creationId xmlns:a16="http://schemas.microsoft.com/office/drawing/2014/main" id="{13B520BE-D65B-4E5F-A722-F4DCAD7BD2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6080" y="4913446"/>
                <a:ext cx="2594364" cy="57759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CasellaDiTesto 16">
                <a:extLst>
                  <a:ext uri="{FF2B5EF4-FFF2-40B4-BE49-F238E27FC236}">
                    <a16:creationId xmlns:a16="http://schemas.microsoft.com/office/drawing/2014/main" id="{BFD08DFB-9EF0-40AF-A3C3-96EFD360B48A}"/>
                  </a:ext>
                </a:extLst>
              </p:cNvPr>
              <p:cNvSpPr txBox="1"/>
              <p:nvPr/>
            </p:nvSpPr>
            <p:spPr>
              <a:xfrm>
                <a:off x="7552933" y="5641197"/>
                <a:ext cx="3135154" cy="2984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𝑇𝐷𝐶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𝑇𝐷𝐶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);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>
          <p:sp>
            <p:nvSpPr>
              <p:cNvPr id="17" name="CasellaDiTesto 16">
                <a:extLst>
                  <a:ext uri="{FF2B5EF4-FFF2-40B4-BE49-F238E27FC236}">
                    <a16:creationId xmlns:a16="http://schemas.microsoft.com/office/drawing/2014/main" id="{BFD08DFB-9EF0-40AF-A3C3-96EFD360B4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2933" y="5641197"/>
                <a:ext cx="3135154" cy="298415"/>
              </a:xfrm>
              <a:prstGeom prst="rect">
                <a:avLst/>
              </a:prstGeom>
              <a:blipFill>
                <a:blip r:embed="rId7"/>
                <a:stretch>
                  <a:fillRect l="-1167" r="-778" b="-2653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ttangolo con angoli arrotondati 18">
            <a:extLst>
              <a:ext uri="{FF2B5EF4-FFF2-40B4-BE49-F238E27FC236}">
                <a16:creationId xmlns:a16="http://schemas.microsoft.com/office/drawing/2014/main" id="{4D04FC6F-D439-44C6-A285-488E834BCB7D}"/>
              </a:ext>
            </a:extLst>
          </p:cNvPr>
          <p:cNvSpPr/>
          <p:nvPr/>
        </p:nvSpPr>
        <p:spPr>
          <a:xfrm>
            <a:off x="6197250" y="3972570"/>
            <a:ext cx="5578797" cy="2249847"/>
          </a:xfrm>
          <a:prstGeom prst="round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Rettangolo 19">
            <a:extLst>
              <a:ext uri="{FF2B5EF4-FFF2-40B4-BE49-F238E27FC236}">
                <a16:creationId xmlns:a16="http://schemas.microsoft.com/office/drawing/2014/main" id="{FE44F326-F10F-4085-9322-A4151C13B2EE}"/>
              </a:ext>
            </a:extLst>
          </p:cNvPr>
          <p:cNvSpPr/>
          <p:nvPr/>
        </p:nvSpPr>
        <p:spPr>
          <a:xfrm>
            <a:off x="6273229" y="3673205"/>
            <a:ext cx="202491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1600" dirty="0">
                <a:solidFill>
                  <a:schemeClr val="accent1"/>
                </a:solidFill>
              </a:rPr>
              <a:t>RECONSTRUCTION</a:t>
            </a:r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5235EFE9-0043-4C1E-8DE0-3CDD76D5478D}"/>
              </a:ext>
            </a:extLst>
          </p:cNvPr>
          <p:cNvSpPr/>
          <p:nvPr/>
        </p:nvSpPr>
        <p:spPr>
          <a:xfrm>
            <a:off x="8838988" y="2010394"/>
            <a:ext cx="747166" cy="30777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r>
              <a:rPr lang="it-IT" sz="1400" dirty="0">
                <a:solidFill>
                  <a:schemeClr val="bg1"/>
                </a:solidFill>
                <a:latin typeface="+mj-lt"/>
              </a:rPr>
              <a:t>CELLS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4" name="CasellaDiTesto 63">
                <a:extLst>
                  <a:ext uri="{FF2B5EF4-FFF2-40B4-BE49-F238E27FC236}">
                    <a16:creationId xmlns:a16="http://schemas.microsoft.com/office/drawing/2014/main" id="{432B5716-7627-431F-8786-8DCC4E7757D5}"/>
                  </a:ext>
                </a:extLst>
              </p:cNvPr>
              <p:cNvSpPr txBox="1"/>
              <p:nvPr/>
            </p:nvSpPr>
            <p:spPr>
              <a:xfrm>
                <a:off x="558498" y="4555675"/>
                <a:ext cx="5003052" cy="12217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For each PMT: 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it-IT" dirty="0">
                    <a:solidFill>
                      <a:srgbClr val="FFC000"/>
                    </a:solidFill>
                  </a:rPr>
                  <a:t>ADC: </a:t>
                </a:r>
                <a:r>
                  <a:rPr lang="it-IT" dirty="0" err="1"/>
                  <a:t>signal</a:t>
                </a:r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</a:t>
                </a:r>
                <a:r>
                  <a:rPr lang="it-IT" dirty="0" err="1"/>
                  <a:t>proportional</a:t>
                </a:r>
                <a:r>
                  <a:rPr lang="it-IT" dirty="0"/>
                  <a:t>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.</m:t>
                        </m:r>
                      </m:sub>
                    </m:sSub>
                  </m:oMath>
                </a14:m>
                <a:endParaRPr lang="it-IT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FFC000"/>
                    </a:solidFill>
                  </a:rPr>
                  <a:t>TDC:</a:t>
                </a:r>
                <a:r>
                  <a:rPr lang="en-US" dirty="0"/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it-IT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𝑇𝐷𝐶</m:t>
                        </m:r>
                      </m:sub>
                    </m:sSub>
                    <m:r>
                      <a:rPr lang="it-IT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evaluated as constant fraction (15%) discriminator</a:t>
                </a:r>
                <a:endParaRPr lang="it-IT" dirty="0"/>
              </a:p>
            </p:txBody>
          </p:sp>
        </mc:Choice>
        <mc:Fallback>
          <p:sp>
            <p:nvSpPr>
              <p:cNvPr id="64" name="CasellaDiTesto 63">
                <a:extLst>
                  <a:ext uri="{FF2B5EF4-FFF2-40B4-BE49-F238E27FC236}">
                    <a16:creationId xmlns:a16="http://schemas.microsoft.com/office/drawing/2014/main" id="{432B5716-7627-431F-8786-8DCC4E7757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498" y="4555675"/>
                <a:ext cx="5003052" cy="1221745"/>
              </a:xfrm>
              <a:prstGeom prst="rect">
                <a:avLst/>
              </a:prstGeom>
              <a:blipFill>
                <a:blip r:embed="rId8"/>
                <a:stretch>
                  <a:fillRect l="-854" t="-2488" r="-1585" b="-696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317123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19CFB51-A995-4B3E-909D-E0FC15E9B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STT: </a:t>
            </a:r>
            <a:r>
              <a:rPr lang="it-IT" dirty="0" err="1"/>
              <a:t>structure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A8925FC7-6884-41CF-B6FA-51EDD2ED6317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it-IT" smtClean="0"/>
              <a:pPr rtl="0"/>
              <a:t>11</a:t>
            </a:fld>
            <a:endParaRPr lang="it-IT" dirty="0"/>
          </a:p>
        </p:txBody>
      </p:sp>
      <p:pic>
        <p:nvPicPr>
          <p:cNvPr id="7" name="Immagine 6" descr="Immagine che contiene porta&#10;&#10;Descrizione generata automaticamente">
            <a:extLst>
              <a:ext uri="{FF2B5EF4-FFF2-40B4-BE49-F238E27FC236}">
                <a16:creationId xmlns:a16="http://schemas.microsoft.com/office/drawing/2014/main" id="{70B8FD0B-71F8-44B2-A940-0E201CA74F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025" y="941612"/>
            <a:ext cx="6051563" cy="424731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70B2541F-7FE5-4A6A-83C3-276E23FDF638}"/>
                  </a:ext>
                </a:extLst>
              </p:cNvPr>
              <p:cNvSpPr txBox="1"/>
              <p:nvPr/>
            </p:nvSpPr>
            <p:spPr>
              <a:xfrm>
                <a:off x="7628734" y="1493960"/>
                <a:ext cx="4002764" cy="34470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2000" dirty="0">
                    <a:solidFill>
                      <a:schemeClr val="accent6"/>
                    </a:solidFill>
                  </a:rPr>
                  <a:t>Main </a:t>
                </a:r>
                <a:r>
                  <a:rPr lang="it-IT" sz="2000" dirty="0" err="1">
                    <a:solidFill>
                      <a:schemeClr val="accent6"/>
                    </a:solidFill>
                  </a:rPr>
                  <a:t>components</a:t>
                </a:r>
                <a:r>
                  <a:rPr lang="it-IT" sz="2000" dirty="0">
                    <a:solidFill>
                      <a:schemeClr val="accent6"/>
                    </a:solidFill>
                  </a:rPr>
                  <a:t>: 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2000" dirty="0"/>
                  <a:t>Transition Radiation (TR) radiator made of 150 foils of polypropylene; 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2000" dirty="0"/>
                  <a:t>Straw tube layers in a XXYY disposition; 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2000" dirty="0">
                    <a:solidFill>
                      <a:schemeClr val="tx1"/>
                    </a:solidFill>
                  </a:rPr>
                  <a:t>Tunable target slab: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Polypropylene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it-IT" sz="2000">
                            <a:latin typeface="Cambria Math" panose="02040503050406030204" pitchFamily="18" charset="0"/>
                          </a:rPr>
                          <m:t>C</m:t>
                        </m:r>
                      </m:e>
                      <m:sub>
                        <m:r>
                          <a:rPr lang="it-IT" sz="200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it-IT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it-IT" sz="200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it-IT" sz="2000"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r>
                      <a:rPr lang="it-IT" sz="20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000" dirty="0">
                  <a:solidFill>
                    <a:schemeClr val="tx1"/>
                  </a:solidFill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Graphite C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</a:rPr>
                  <a:t>No slab</a:t>
                </a:r>
              </a:p>
              <a:p>
                <a:pPr lvl="1"/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70B2541F-7FE5-4A6A-83C3-276E23FDF6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8734" y="1493960"/>
                <a:ext cx="4002764" cy="3447098"/>
              </a:xfrm>
              <a:prstGeom prst="rect">
                <a:avLst/>
              </a:prstGeom>
              <a:blipFill>
                <a:blip r:embed="rId3"/>
                <a:stretch>
                  <a:fillRect l="-1522" t="-88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388100D6-F187-4593-A74E-8A2FFEE30C79}"/>
              </a:ext>
            </a:extLst>
          </p:cNvPr>
          <p:cNvSpPr/>
          <p:nvPr/>
        </p:nvSpPr>
        <p:spPr>
          <a:xfrm>
            <a:off x="7306921" y="1223623"/>
            <a:ext cx="4002764" cy="3824070"/>
          </a:xfrm>
          <a:prstGeom prst="roundRect">
            <a:avLst>
              <a:gd name="adj" fmla="val 7965"/>
            </a:avLst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F9840719-95F8-4CD1-942B-A12FCD3E8A36}"/>
              </a:ext>
            </a:extLst>
          </p:cNvPr>
          <p:cNvSpPr txBox="1"/>
          <p:nvPr/>
        </p:nvSpPr>
        <p:spPr>
          <a:xfrm>
            <a:off x="581025" y="5526748"/>
            <a:ext cx="107286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90 total modules. Proceeding downstream:  85 modules alternated between the 78 polypropylene ones and the 7 graphite ones + 5 </a:t>
            </a:r>
            <a:r>
              <a:rPr lang="en-US" dirty="0" err="1"/>
              <a:t>slabless</a:t>
            </a:r>
            <a:endParaRPr lang="en-US" dirty="0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B833E867-3481-4226-AE5C-81B46A7A1FB2}"/>
              </a:ext>
            </a:extLst>
          </p:cNvPr>
          <p:cNvSpPr/>
          <p:nvPr/>
        </p:nvSpPr>
        <p:spPr>
          <a:xfrm>
            <a:off x="7306921" y="877655"/>
            <a:ext cx="10599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1600" dirty="0">
                <a:solidFill>
                  <a:schemeClr val="accent6"/>
                </a:solidFill>
              </a:rPr>
              <a:t>MODULE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10DEF383-734B-4239-929B-AB32B50E7DB5}"/>
                  </a:ext>
                </a:extLst>
              </p:cNvPr>
              <p:cNvSpPr txBox="1"/>
              <p:nvPr/>
            </p:nvSpPr>
            <p:spPr>
              <a:xfrm>
                <a:off x="3922295" y="925187"/>
                <a:ext cx="376989" cy="21544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m:rPr>
                          <m:sty m:val="p"/>
                        </m:rPr>
                        <a:rPr lang="it-IT" sz="1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mm</m:t>
                      </m:r>
                      <m:r>
                        <a:rPr lang="it-IT" sz="1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it-IT" sz="1400" dirty="0">
                  <a:solidFill>
                    <a:schemeClr val="tx2"/>
                  </a:solidFill>
                </a:endParaRPr>
              </a:p>
            </p:txBody>
          </p:sp>
        </mc:Choice>
        <mc:Fallback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10DEF383-734B-4239-929B-AB32B50E7D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2295" y="925187"/>
                <a:ext cx="376989" cy="215444"/>
              </a:xfrm>
              <a:prstGeom prst="rect">
                <a:avLst/>
              </a:prstGeom>
              <a:blipFill>
                <a:blip r:embed="rId4"/>
                <a:stretch>
                  <a:fillRect l="-22581" r="-33871" b="-3714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394048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EA5083B-CC27-4F1C-AD03-E3DBEC1C9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413238"/>
            <a:ext cx="9198117" cy="450762"/>
          </a:xfrm>
          <a:prstGeom prst="rect">
            <a:avLst/>
          </a:prstGeom>
        </p:spPr>
        <p:txBody>
          <a:bodyPr rtlCol="0" anchor="ctr">
            <a:normAutofit/>
          </a:bodyPr>
          <a:lstStyle/>
          <a:p>
            <a:pPr rtl="0"/>
            <a:r>
              <a:rPr lang="it-IT" dirty="0" err="1"/>
              <a:t>Stt</a:t>
            </a:r>
            <a:r>
              <a:rPr lang="it-IT" dirty="0"/>
              <a:t>: </a:t>
            </a:r>
            <a:r>
              <a:rPr lang="it-IT" dirty="0" err="1"/>
              <a:t>digitization</a:t>
            </a:r>
            <a:r>
              <a:rPr lang="it-IT" dirty="0"/>
              <a:t> and </a:t>
            </a:r>
            <a:r>
              <a:rPr lang="it-IT" dirty="0" err="1"/>
              <a:t>reconstruction</a:t>
            </a:r>
            <a:endParaRPr lang="it-IT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6D051DA-5DAD-43A7-A238-51C63BA59FE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772820" y="6401750"/>
            <a:ext cx="278418" cy="274324"/>
          </a:xfrm>
          <a:prstGeom prst="rect">
            <a:avLst/>
          </a:prstGeo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fld id="{19B51A1E-902D-48AF-9020-955120F399B6}" type="slidenum">
              <a:rPr lang="it-IT" smtClean="0"/>
              <a:pPr rtl="0">
                <a:spcAft>
                  <a:spcPts val="600"/>
                </a:spcAft>
              </a:pPr>
              <a:t>12</a:t>
            </a:fld>
            <a:endParaRPr lang="it-IT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84BD594E-C918-497B-A836-E68933252F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1417" y="3325429"/>
            <a:ext cx="2795769" cy="2128970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9A8BF418-BD1B-46B8-A770-4BF5944CFB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795" y="3546878"/>
            <a:ext cx="2670622" cy="1944401"/>
          </a:xfrm>
          <a:prstGeom prst="rect">
            <a:avLst/>
          </a:prstGeom>
        </p:spPr>
      </p:pic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F162690A-7184-4048-AABC-CF1D3DA4467C}"/>
              </a:ext>
            </a:extLst>
          </p:cNvPr>
          <p:cNvSpPr/>
          <p:nvPr/>
        </p:nvSpPr>
        <p:spPr>
          <a:xfrm>
            <a:off x="6104617" y="1404897"/>
            <a:ext cx="5285921" cy="4739229"/>
          </a:xfrm>
          <a:prstGeom prst="roundRect">
            <a:avLst>
              <a:gd name="adj" fmla="val 7965"/>
            </a:avLst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EE09155E-0AFC-4D91-ACC2-EF6F41F1EBBC}"/>
              </a:ext>
            </a:extLst>
          </p:cNvPr>
          <p:cNvSpPr/>
          <p:nvPr/>
        </p:nvSpPr>
        <p:spPr>
          <a:xfrm>
            <a:off x="9388119" y="1019699"/>
            <a:ext cx="202491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1600" dirty="0">
                <a:solidFill>
                  <a:schemeClr val="accent1"/>
                </a:solidFill>
              </a:rPr>
              <a:t>RECONSTRUCTION</a:t>
            </a:r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5CE44041-3D95-41A6-B3F8-415A24A2DAB9}"/>
              </a:ext>
            </a:extLst>
          </p:cNvPr>
          <p:cNvSpPr/>
          <p:nvPr/>
        </p:nvSpPr>
        <p:spPr>
          <a:xfrm>
            <a:off x="727224" y="1404898"/>
            <a:ext cx="4912459" cy="1631649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E807278-DFBC-40A8-B7B6-849B5F765EFB}"/>
              </a:ext>
            </a:extLst>
          </p:cNvPr>
          <p:cNvSpPr txBox="1"/>
          <p:nvPr/>
        </p:nvSpPr>
        <p:spPr>
          <a:xfrm>
            <a:off x="727224" y="1022641"/>
            <a:ext cx="19912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chemeClr val="accent2"/>
                </a:solidFill>
              </a:rPr>
              <a:t>DIGITIZATION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2E2FE612-46E2-4430-86D3-BC7DE13E8158}"/>
              </a:ext>
            </a:extLst>
          </p:cNvPr>
          <p:cNvSpPr txBox="1"/>
          <p:nvPr/>
        </p:nvSpPr>
        <p:spPr>
          <a:xfrm>
            <a:off x="999122" y="1620557"/>
            <a:ext cx="43799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/>
                </a:solidFill>
              </a:rPr>
              <a:t>Straw tubes </a:t>
            </a:r>
            <a:r>
              <a:rPr lang="en-US" dirty="0"/>
              <a:t>provide: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 Transversal position and time of the passage of the particles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Their energy deposit</a:t>
            </a:r>
            <a:endParaRPr lang="it-IT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CasellaDiTesto 13">
                <a:extLst>
                  <a:ext uri="{FF2B5EF4-FFF2-40B4-BE49-F238E27FC236}">
                    <a16:creationId xmlns:a16="http://schemas.microsoft.com/office/drawing/2014/main" id="{27E69455-9DED-4D5D-BCF2-6F6B9288DCA2}"/>
                  </a:ext>
                </a:extLst>
              </p:cNvPr>
              <p:cNvSpPr txBox="1"/>
              <p:nvPr/>
            </p:nvSpPr>
            <p:spPr>
              <a:xfrm>
                <a:off x="6315984" y="1610185"/>
                <a:ext cx="4876894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dirty="0"/>
                  <a:t>Elicoidal </a:t>
                </a:r>
                <a:r>
                  <a:rPr lang="it-IT" dirty="0" err="1"/>
                  <a:t>motion</a:t>
                </a:r>
                <a:r>
                  <a:rPr lang="it-IT" dirty="0"/>
                  <a:t> due to the </a:t>
                </a:r>
                <a:r>
                  <a:rPr lang="it-IT" dirty="0" err="1"/>
                  <a:t>magnetic</a:t>
                </a:r>
                <a:r>
                  <a:rPr lang="it-IT" dirty="0"/>
                  <a:t> </a:t>
                </a:r>
                <a:r>
                  <a:rPr lang="it-IT" dirty="0" err="1"/>
                  <a:t>fieldis</a:t>
                </a:r>
                <a:r>
                  <a:rPr lang="it-IT" dirty="0"/>
                  <a:t> split </a:t>
                </a:r>
                <a:r>
                  <a:rPr lang="it-IT" dirty="0" err="1"/>
                  <a:t>into</a:t>
                </a:r>
                <a:r>
                  <a:rPr lang="it-IT" dirty="0"/>
                  <a:t>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it-IT" dirty="0" err="1">
                    <a:solidFill>
                      <a:schemeClr val="accent1"/>
                    </a:solidFill>
                  </a:rPr>
                  <a:t>Circular</a:t>
                </a:r>
                <a:r>
                  <a:rPr lang="it-IT" dirty="0">
                    <a:solidFill>
                      <a:schemeClr val="accent1"/>
                    </a:solidFill>
                  </a:rPr>
                  <a:t>:</a:t>
                </a:r>
                <a:r>
                  <a:rPr lang="it-IT" dirty="0"/>
                  <a:t> </a:t>
                </a:r>
                <a:r>
                  <a:rPr lang="it-IT" dirty="0" err="1"/>
                  <a:t>fit</a:t>
                </a:r>
                <a:r>
                  <a:rPr lang="it-IT" dirty="0"/>
                  <a:t> on the </a:t>
                </a:r>
                <a:r>
                  <a:rPr lang="it-IT" i="1" dirty="0" err="1"/>
                  <a:t>yz</a:t>
                </a:r>
                <a:r>
                  <a:rPr lang="it-IT" i="1" dirty="0"/>
                  <a:t> </a:t>
                </a:r>
                <a:r>
                  <a:rPr lang="it-IT" dirty="0" err="1"/>
                  <a:t>plane</a:t>
                </a:r>
                <a:r>
                  <a:rPr lang="it-IT" dirty="0"/>
                  <a:t> </a:t>
                </a:r>
                <a:r>
                  <a:rPr lang="it-IT" dirty="0" err="1"/>
                  <a:t>perpendicular</a:t>
                </a:r>
                <a:r>
                  <a:rPr lang="it-IT" dirty="0"/>
                  <a:t> to the </a:t>
                </a:r>
                <a:r>
                  <a:rPr lang="it-IT" dirty="0" err="1"/>
                  <a:t>magnetic</a:t>
                </a:r>
                <a:r>
                  <a:rPr lang="it-IT" dirty="0"/>
                  <a:t> field to </a:t>
                </a:r>
                <a:r>
                  <a:rPr lang="it-IT" dirty="0" err="1"/>
                  <a:t>obtain</a:t>
                </a:r>
                <a:r>
                  <a:rPr lang="it-IT" dirty="0"/>
                  <a:t> </a:t>
                </a:r>
                <a:r>
                  <a:rPr lang="it-IT" dirty="0" err="1"/>
                  <a:t>radius</a:t>
                </a:r>
                <a:r>
                  <a:rPr lang="it-IT" dirty="0"/>
                  <a:t> </a:t>
                </a:r>
                <a14:m>
                  <m:oMath xmlns:m="http://schemas.openxmlformats.org/officeDocument/2006/math">
                    <m:r>
                      <a:rPr lang="it-IT" i="1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it-IT" dirty="0"/>
                  <a:t> and angle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it-IT"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it-IT" dirty="0">
                  <a:solidFill>
                    <a:schemeClr val="accent1"/>
                  </a:solidFill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it-IT" dirty="0">
                    <a:solidFill>
                      <a:schemeClr val="accent1"/>
                    </a:solidFill>
                  </a:rPr>
                  <a:t>Linear:</a:t>
                </a:r>
                <a:r>
                  <a:rPr lang="it-IT" dirty="0"/>
                  <a:t> </a:t>
                </a:r>
                <a:r>
                  <a:rPr lang="it-IT" dirty="0" err="1"/>
                  <a:t>fit</a:t>
                </a:r>
                <a:r>
                  <a:rPr lang="it-IT" dirty="0"/>
                  <a:t> on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dirty="0" err="1"/>
                  <a:t>plane</a:t>
                </a:r>
                <a:r>
                  <a:rPr lang="it-IT" dirty="0"/>
                  <a:t> to </a:t>
                </a:r>
                <a:r>
                  <a:rPr lang="it-IT" dirty="0" err="1"/>
                  <a:t>find</a:t>
                </a:r>
                <a:r>
                  <a:rPr lang="it-IT" dirty="0"/>
                  <a:t> </a:t>
                </a:r>
                <a:r>
                  <a:rPr lang="it-IT" dirty="0" err="1"/>
                  <a:t>dip</a:t>
                </a:r>
                <a:r>
                  <a:rPr lang="it-IT" dirty="0"/>
                  <a:t> angle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it-IT" dirty="0"/>
                  <a:t>:</a:t>
                </a:r>
              </a:p>
            </p:txBody>
          </p:sp>
        </mc:Choice>
        <mc:Fallback>
          <p:sp>
            <p:nvSpPr>
              <p:cNvPr id="14" name="CasellaDiTesto 13">
                <a:extLst>
                  <a:ext uri="{FF2B5EF4-FFF2-40B4-BE49-F238E27FC236}">
                    <a16:creationId xmlns:a16="http://schemas.microsoft.com/office/drawing/2014/main" id="{27E69455-9DED-4D5D-BCF2-6F6B9288DC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5984" y="1610185"/>
                <a:ext cx="4876894" cy="1754326"/>
              </a:xfrm>
              <a:prstGeom prst="rect">
                <a:avLst/>
              </a:prstGeom>
              <a:blipFill>
                <a:blip r:embed="rId4"/>
                <a:stretch>
                  <a:fillRect l="-750" t="-1736" r="-250" b="-451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ttangolo 4">
                <a:extLst>
                  <a:ext uri="{FF2B5EF4-FFF2-40B4-BE49-F238E27FC236}">
                    <a16:creationId xmlns:a16="http://schemas.microsoft.com/office/drawing/2014/main" id="{048CBED2-1843-4FE4-9894-8B04CAEA243B}"/>
                  </a:ext>
                </a:extLst>
              </p:cNvPr>
              <p:cNvSpPr/>
              <p:nvPr/>
            </p:nvSpPr>
            <p:spPr>
              <a:xfrm>
                <a:off x="8024665" y="3287857"/>
                <a:ext cx="175144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𝜌</m:t>
                      </m:r>
                      <m:r>
                        <m:rPr>
                          <m:sty m:val="p"/>
                        </m:rPr>
                        <a:rPr lang="it-IT" b="0" i="1" smtClean="0">
                          <a:latin typeface="Cambria Math" panose="02040503050406030204" pitchFamily="18" charset="0"/>
                        </a:rPr>
                        <m:t>tan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𝜆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>
          <p:sp>
            <p:nvSpPr>
              <p:cNvPr id="5" name="Rettangolo 4">
                <a:extLst>
                  <a:ext uri="{FF2B5EF4-FFF2-40B4-BE49-F238E27FC236}">
                    <a16:creationId xmlns:a16="http://schemas.microsoft.com/office/drawing/2014/main" id="{048CBED2-1843-4FE4-9894-8B04CAEA24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4665" y="3287857"/>
                <a:ext cx="1751442" cy="369332"/>
              </a:xfrm>
              <a:prstGeom prst="rect">
                <a:avLst/>
              </a:prstGeom>
              <a:blipFill>
                <a:blip r:embed="rId5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4BC071C7-8ECA-42CA-9101-D18272C97CF9}"/>
              </a:ext>
            </a:extLst>
          </p:cNvPr>
          <p:cNvSpPr txBox="1"/>
          <p:nvPr/>
        </p:nvSpPr>
        <p:spPr>
          <a:xfrm>
            <a:off x="6360875" y="4527698"/>
            <a:ext cx="4876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Momentum</a:t>
            </a:r>
            <a:r>
              <a:rPr lang="it-IT" dirty="0"/>
              <a:t> </a:t>
            </a:r>
            <a:r>
              <a:rPr lang="it-IT" dirty="0" err="1"/>
              <a:t>components</a:t>
            </a:r>
            <a:r>
              <a:rPr lang="it-IT" dirty="0"/>
              <a:t>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Rettangolo 15">
                <a:extLst>
                  <a:ext uri="{FF2B5EF4-FFF2-40B4-BE49-F238E27FC236}">
                    <a16:creationId xmlns:a16="http://schemas.microsoft.com/office/drawing/2014/main" id="{39E64388-CBF0-4CB5-8840-63C0B16E9DC3}"/>
                  </a:ext>
                </a:extLst>
              </p:cNvPr>
              <p:cNvSpPr/>
              <p:nvPr/>
            </p:nvSpPr>
            <p:spPr>
              <a:xfrm>
                <a:off x="7353766" y="4107693"/>
                <a:ext cx="261251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m:rPr>
                          <m:lit/>
                        </m:rPr>
                        <a:rPr lang="it-IT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m:rPr>
                          <m:sty m:val="p"/>
                        </m:rPr>
                        <a:rPr lang="it-IT" b="0" i="1" smtClean="0">
                          <a:latin typeface="Cambria Math" panose="02040503050406030204" pitchFamily="18" charset="0"/>
                        </a:rPr>
                        <m:t>GeV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]=0.3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𝐵</m:t>
                      </m:r>
                      <m:d>
                        <m:dPr>
                          <m:begChr m:val="["/>
                          <m:endChr m:val="]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it-IT" b="0" i="1" smtClean="0"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m:rPr>
                          <m:sty m:val="p"/>
                        </m:rPr>
                        <a:rPr lang="it-IT" b="0" i="1" smtClean="0">
                          <a:latin typeface="Cambria Math" panose="02040503050406030204" pitchFamily="18" charset="0"/>
                        </a:rPr>
                        <m:t>m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>
          <p:sp>
            <p:nvSpPr>
              <p:cNvPr id="16" name="Rettangolo 15">
                <a:extLst>
                  <a:ext uri="{FF2B5EF4-FFF2-40B4-BE49-F238E27FC236}">
                    <a16:creationId xmlns:a16="http://schemas.microsoft.com/office/drawing/2014/main" id="{39E64388-CBF0-4CB5-8840-63C0B16E9D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3766" y="4107693"/>
                <a:ext cx="2612510" cy="369332"/>
              </a:xfrm>
              <a:prstGeom prst="rect">
                <a:avLst/>
              </a:prstGeom>
              <a:blipFill>
                <a:blip r:embed="rId6"/>
                <a:stretch>
                  <a:fillRect b="-1833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FE1F8BC3-458E-4E99-B52E-07698E3D1E32}"/>
              </a:ext>
            </a:extLst>
          </p:cNvPr>
          <p:cNvSpPr txBox="1"/>
          <p:nvPr/>
        </p:nvSpPr>
        <p:spPr>
          <a:xfrm>
            <a:off x="6360874" y="3691717"/>
            <a:ext cx="48768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Transverse</a:t>
            </a:r>
            <a:r>
              <a:rPr lang="it-IT" dirty="0"/>
              <a:t> </a:t>
            </a:r>
            <a:r>
              <a:rPr lang="it-IT" dirty="0" err="1"/>
              <a:t>momentum</a:t>
            </a:r>
            <a:r>
              <a:rPr lang="it-IT" dirty="0"/>
              <a:t>:</a:t>
            </a:r>
          </a:p>
        </p:txBody>
      </p:sp>
      <p:grpSp>
        <p:nvGrpSpPr>
          <p:cNvPr id="21" name="Gruppo 20">
            <a:extLst>
              <a:ext uri="{FF2B5EF4-FFF2-40B4-BE49-F238E27FC236}">
                <a16:creationId xmlns:a16="http://schemas.microsoft.com/office/drawing/2014/main" id="{23C986B9-0FB6-43D2-BF53-9DB6B0CFE94B}"/>
              </a:ext>
            </a:extLst>
          </p:cNvPr>
          <p:cNvGrpSpPr/>
          <p:nvPr/>
        </p:nvGrpSpPr>
        <p:grpSpPr>
          <a:xfrm>
            <a:off x="7926262" y="4924209"/>
            <a:ext cx="1642629" cy="1057788"/>
            <a:chOff x="8095328" y="4945699"/>
            <a:chExt cx="1642629" cy="105778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Rettangolo 17">
                  <a:extLst>
                    <a:ext uri="{FF2B5EF4-FFF2-40B4-BE49-F238E27FC236}">
                      <a16:creationId xmlns:a16="http://schemas.microsoft.com/office/drawing/2014/main" id="{8202E258-6397-426E-9099-BB310CC7CF54}"/>
                    </a:ext>
                  </a:extLst>
                </p:cNvPr>
                <p:cNvSpPr/>
                <p:nvPr/>
              </p:nvSpPr>
              <p:spPr>
                <a:xfrm>
                  <a:off x="8095328" y="4945699"/>
                  <a:ext cx="1467518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it-IT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  <m:r>
                          <m:rPr>
                            <m:sty m:val="p"/>
                          </m:rPr>
                          <a:rPr lang="it-IT" b="0" i="1" smtClean="0">
                            <a:latin typeface="Cambria Math" panose="02040503050406030204" pitchFamily="18" charset="0"/>
                          </a:rPr>
                          <m:t>tan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oMath>
                    </m:oMathPara>
                  </a14:m>
                  <a:endParaRPr lang="it-IT" dirty="0"/>
                </a:p>
              </p:txBody>
            </p:sp>
          </mc:Choice>
          <mc:Fallback xmlns="">
            <p:sp>
              <p:nvSpPr>
                <p:cNvPr id="18" name="Rettangolo 17">
                  <a:extLst>
                    <a:ext uri="{FF2B5EF4-FFF2-40B4-BE49-F238E27FC236}">
                      <a16:creationId xmlns:a16="http://schemas.microsoft.com/office/drawing/2014/main" id="{8202E258-6397-426E-9099-BB310CC7CF5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95328" y="4945699"/>
                  <a:ext cx="1467518" cy="369332"/>
                </a:xfrm>
                <a:prstGeom prst="rect">
                  <a:avLst/>
                </a:prstGeom>
                <a:blipFill>
                  <a:blip r:embed="rId9"/>
                  <a:stretch>
                    <a:fillRect b="-8197"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Rettangolo 18">
                  <a:extLst>
                    <a:ext uri="{FF2B5EF4-FFF2-40B4-BE49-F238E27FC236}">
                      <a16:creationId xmlns:a16="http://schemas.microsoft.com/office/drawing/2014/main" id="{361D4EC9-CD2D-4E9B-9CD9-6CB46401C314}"/>
                    </a:ext>
                  </a:extLst>
                </p:cNvPr>
                <p:cNvSpPr/>
                <p:nvPr/>
              </p:nvSpPr>
              <p:spPr>
                <a:xfrm>
                  <a:off x="8095328" y="5274307"/>
                  <a:ext cx="1642629" cy="39126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it-IT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  <m:r>
                          <m:rPr>
                            <m:sty m:val="p"/>
                          </m:rPr>
                          <a:rPr lang="it-IT" b="0" i="1" smtClean="0">
                            <a:latin typeface="Cambria Math" panose="02040503050406030204" pitchFamily="18" charset="0"/>
                          </a:rPr>
                          <m:t>cos</m:t>
                        </m:r>
                        <m:sSub>
                          <m:sSub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it-IT" b="0" i="0" smtClean="0">
                                <a:latin typeface="Cambria Math" panose="02040503050406030204" pitchFamily="18" charset="0"/>
                              </a:rPr>
                              <m:t>Φ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it-IT" dirty="0"/>
                </a:p>
              </p:txBody>
            </p:sp>
          </mc:Choice>
          <mc:Fallback xmlns="">
            <p:sp>
              <p:nvSpPr>
                <p:cNvPr id="19" name="Rettangolo 18">
                  <a:extLst>
                    <a:ext uri="{FF2B5EF4-FFF2-40B4-BE49-F238E27FC236}">
                      <a16:creationId xmlns:a16="http://schemas.microsoft.com/office/drawing/2014/main" id="{361D4EC9-CD2D-4E9B-9CD9-6CB46401C31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95328" y="5274307"/>
                  <a:ext cx="1642629" cy="391261"/>
                </a:xfrm>
                <a:prstGeom prst="rect">
                  <a:avLst/>
                </a:prstGeom>
                <a:blipFill>
                  <a:blip r:embed="rId10"/>
                  <a:stretch>
                    <a:fillRect b="-3077"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Rettangolo 19">
                  <a:extLst>
                    <a:ext uri="{FF2B5EF4-FFF2-40B4-BE49-F238E27FC236}">
                      <a16:creationId xmlns:a16="http://schemas.microsoft.com/office/drawing/2014/main" id="{8208434E-FEA7-4093-85C4-95A1CB8F9A5F}"/>
                    </a:ext>
                  </a:extLst>
                </p:cNvPr>
                <p:cNvSpPr/>
                <p:nvPr/>
              </p:nvSpPr>
              <p:spPr>
                <a:xfrm>
                  <a:off x="8095328" y="5634155"/>
                  <a:ext cx="1594154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it-IT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  <m:r>
                          <m:rPr>
                            <m:sty m:val="p"/>
                          </m:rPr>
                          <a:rPr lang="it-IT" b="0" i="1" smtClean="0">
                            <a:latin typeface="Cambria Math" panose="02040503050406030204" pitchFamily="18" charset="0"/>
                          </a:rPr>
                          <m:t>sin</m:t>
                        </m:r>
                        <m:sSub>
                          <m:sSub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it-IT" b="0" i="0" smtClean="0">
                                <a:latin typeface="Cambria Math" panose="02040503050406030204" pitchFamily="18" charset="0"/>
                              </a:rPr>
                              <m:t>Φ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it-IT" dirty="0"/>
                </a:p>
              </p:txBody>
            </p:sp>
          </mc:Choice>
          <mc:Fallback xmlns="">
            <p:sp>
              <p:nvSpPr>
                <p:cNvPr id="20" name="Rettangolo 19">
                  <a:extLst>
                    <a:ext uri="{FF2B5EF4-FFF2-40B4-BE49-F238E27FC236}">
                      <a16:creationId xmlns:a16="http://schemas.microsoft.com/office/drawing/2014/main" id="{8208434E-FEA7-4093-85C4-95A1CB8F9A5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95328" y="5634155"/>
                  <a:ext cx="1594154" cy="369332"/>
                </a:xfrm>
                <a:prstGeom prst="rect">
                  <a:avLst/>
                </a:prstGeom>
                <a:blipFill>
                  <a:blip r:embed="rId11"/>
                  <a:stretch>
                    <a:fillRect b="-8197"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870492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EA5083B-CC27-4F1C-AD03-E3DBEC1C9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413238"/>
            <a:ext cx="9198117" cy="450762"/>
          </a:xfrm>
          <a:prstGeom prst="rect">
            <a:avLst/>
          </a:prstGeom>
        </p:spPr>
        <p:txBody>
          <a:bodyPr rtlCol="0" anchor="ctr">
            <a:normAutofit/>
          </a:bodyPr>
          <a:lstStyle/>
          <a:p>
            <a:pPr rtl="0"/>
            <a:r>
              <a:rPr lang="it-IT" dirty="0"/>
              <a:t>Preliminary </a:t>
            </a:r>
            <a:r>
              <a:rPr lang="it-IT" dirty="0" err="1"/>
              <a:t>measurement</a:t>
            </a:r>
            <a:r>
              <a:rPr lang="it-IT" dirty="0"/>
              <a:t>: light yield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6D051DA-5DAD-43A7-A238-51C63BA59FE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772820" y="6401750"/>
            <a:ext cx="278418" cy="274324"/>
          </a:xfrm>
          <a:prstGeom prst="rect">
            <a:avLst/>
          </a:prstGeo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fld id="{19B51A1E-902D-48AF-9020-955120F399B6}" type="slidenum">
              <a:rPr lang="it-IT" smtClean="0"/>
              <a:pPr rtl="0">
                <a:spcAft>
                  <a:spcPts val="600"/>
                </a:spcAft>
              </a:pPr>
              <a:t>13</a:t>
            </a:fld>
            <a:endParaRPr lang="it-IT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31C8E4BB-25BB-4C12-85E4-168214FBFD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761" y="864000"/>
            <a:ext cx="5143790" cy="1836739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2831115F-3DF4-41F6-A82C-257F7FA2B7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5692" y="2754798"/>
            <a:ext cx="5904683" cy="3774262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18DAEAEE-A0E4-4681-A169-6DF3D062A36F}"/>
              </a:ext>
            </a:extLst>
          </p:cNvPr>
          <p:cNvSpPr txBox="1"/>
          <p:nvPr/>
        </p:nvSpPr>
        <p:spPr>
          <a:xfrm>
            <a:off x="7217436" y="1681997"/>
            <a:ext cx="45186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Simulated</a:t>
            </a:r>
            <a:r>
              <a:rPr lang="it-IT" dirty="0"/>
              <a:t> 1000 </a:t>
            </a:r>
            <a:r>
              <a:rPr lang="it-IT" dirty="0" err="1"/>
              <a:t>muons</a:t>
            </a:r>
            <a:r>
              <a:rPr lang="it-IT" dirty="0"/>
              <a:t> </a:t>
            </a:r>
            <a:r>
              <a:rPr lang="it-IT" dirty="0" err="1"/>
              <a:t>at</a:t>
            </a:r>
            <a:r>
              <a:rPr lang="it-IT" dirty="0"/>
              <a:t> 10 GeV </a:t>
            </a:r>
            <a:r>
              <a:rPr lang="it-IT" dirty="0" err="1"/>
              <a:t>passing</a:t>
            </a:r>
            <a:r>
              <a:rPr lang="it-IT" dirty="0"/>
              <a:t> </a:t>
            </a:r>
            <a:r>
              <a:rPr lang="it-IT" dirty="0" err="1"/>
              <a:t>through</a:t>
            </a:r>
            <a:r>
              <a:rPr lang="it-IT" dirty="0"/>
              <a:t> an ECAL </a:t>
            </a:r>
            <a:r>
              <a:rPr lang="it-IT" dirty="0" err="1"/>
              <a:t>barrel</a:t>
            </a:r>
            <a:r>
              <a:rPr lang="it-IT" dirty="0"/>
              <a:t> </a:t>
            </a:r>
            <a:r>
              <a:rPr lang="it-IT" dirty="0" err="1"/>
              <a:t>module</a:t>
            </a:r>
            <a:endParaRPr lang="it-IT" dirty="0"/>
          </a:p>
          <a:p>
            <a:endParaRPr lang="it-IT" dirty="0"/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4A60DED5-7257-4A13-9D9D-35C12891155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7596" t="31217" r="27596" b="59359"/>
          <a:stretch/>
        </p:blipFill>
        <p:spPr>
          <a:xfrm>
            <a:off x="7370801" y="2979262"/>
            <a:ext cx="2109375" cy="450763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7CF7C154-DC1F-4E56-86F1-294412CCFBD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178" t="58077" r="10505" b="27821"/>
          <a:stretch/>
        </p:blipFill>
        <p:spPr>
          <a:xfrm>
            <a:off x="7370801" y="2391423"/>
            <a:ext cx="4518630" cy="618632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666B3D81-DD1C-43B6-A9F2-5811E59AB8F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8680" t="37150" r="31104" b="48718"/>
          <a:stretch/>
        </p:blipFill>
        <p:spPr>
          <a:xfrm>
            <a:off x="7775523" y="4152929"/>
            <a:ext cx="3683977" cy="9691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9" name="Connettore a gomito 8">
            <a:extLst>
              <a:ext uri="{FF2B5EF4-FFF2-40B4-BE49-F238E27FC236}">
                <a16:creationId xmlns:a16="http://schemas.microsoft.com/office/drawing/2014/main" id="{F0CF94AC-4F68-4356-AB1B-9BAEC58F7866}"/>
              </a:ext>
            </a:extLst>
          </p:cNvPr>
          <p:cNvCxnSpPr>
            <a:cxnSpLocks/>
          </p:cNvCxnSpPr>
          <p:nvPr/>
        </p:nvCxnSpPr>
        <p:spPr>
          <a:xfrm rot="16200000" flipH="1">
            <a:off x="6967853" y="4026929"/>
            <a:ext cx="1044000" cy="252000"/>
          </a:xfrm>
          <a:prstGeom prst="bentConnector3">
            <a:avLst>
              <a:gd name="adj1" fmla="val 100135"/>
            </a:avLst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Parentesi quadra aperta 3">
            <a:extLst>
              <a:ext uri="{FF2B5EF4-FFF2-40B4-BE49-F238E27FC236}">
                <a16:creationId xmlns:a16="http://schemas.microsoft.com/office/drawing/2014/main" id="{47FFEFE8-F4E5-409F-BDA0-80E6E13E5B06}"/>
              </a:ext>
            </a:extLst>
          </p:cNvPr>
          <p:cNvSpPr/>
          <p:nvPr/>
        </p:nvSpPr>
        <p:spPr>
          <a:xfrm>
            <a:off x="7299365" y="2449174"/>
            <a:ext cx="87269" cy="1000053"/>
          </a:xfrm>
          <a:prstGeom prst="leftBracket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567652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0AB6CA5-5429-434F-9D9B-2B8C99DD0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Fiducial</a:t>
            </a:r>
            <a:r>
              <a:rPr lang="it-IT" dirty="0"/>
              <a:t> </a:t>
            </a:r>
            <a:r>
              <a:rPr lang="it-IT" dirty="0" err="1"/>
              <a:t>cut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4FAB5DE6-DF25-4E5F-B308-7C160FDEE6D3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it-IT" smtClean="0"/>
              <a:pPr rtl="0"/>
              <a:t>14</a:t>
            </a:fld>
            <a:endParaRPr lang="it-IT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CasellaDiTesto 17">
                <a:extLst>
                  <a:ext uri="{FF2B5EF4-FFF2-40B4-BE49-F238E27FC236}">
                    <a16:creationId xmlns:a16="http://schemas.microsoft.com/office/drawing/2014/main" id="{CDCB6549-21DC-45A9-89F3-D5189F4379B4}"/>
                  </a:ext>
                </a:extLst>
              </p:cNvPr>
              <p:cNvSpPr txBox="1"/>
              <p:nvPr/>
            </p:nvSpPr>
            <p:spPr>
              <a:xfrm>
                <a:off x="7066041" y="2193026"/>
                <a:ext cx="4564379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sz="1600" dirty="0"/>
                  <a:t>Threshold on the ADC </a:t>
                </a:r>
                <a:r>
                  <a:rPr lang="it-IT" sz="1600" dirty="0" err="1"/>
                  <a:t>total</a:t>
                </a:r>
                <a:r>
                  <a:rPr lang="it-IT" sz="1600" dirty="0"/>
                  <a:t> on the </a:t>
                </a:r>
                <a:r>
                  <a:rPr lang="it-IT" sz="1600" dirty="0" err="1"/>
                  <a:t>outer</a:t>
                </a:r>
                <a:r>
                  <a:rPr lang="it-IT" sz="1600" dirty="0"/>
                  <a:t> </a:t>
                </a:r>
                <a:r>
                  <a:rPr lang="it-IT" sz="1600" dirty="0" err="1"/>
                  <a:t>layer</a:t>
                </a:r>
                <a:r>
                  <a:rPr lang="it-IT" sz="1600" dirty="0"/>
                  <a:t> for energy </a:t>
                </a:r>
                <a:r>
                  <a:rPr lang="it-IT" sz="1600" dirty="0" err="1"/>
                  <a:t>deposition</a:t>
                </a:r>
                <a:r>
                  <a:rPr lang="it-IT" sz="160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t-IT" sz="1600" b="0" i="0" smtClean="0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it-IT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it-IT" sz="1600" b="0" i="1" smtClean="0"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b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𝑡h</m:t>
                        </m:r>
                      </m:sub>
                    </m:sSub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&gt;15 </m:t>
                    </m:r>
                  </m:oMath>
                </a14:m>
                <a:r>
                  <a:rPr lang="it-IT" sz="1600" dirty="0"/>
                  <a:t>MeV:</a:t>
                </a:r>
              </a:p>
              <a:p>
                <a:endParaRPr lang="it-IT" dirty="0"/>
              </a:p>
            </p:txBody>
          </p:sp>
        </mc:Choice>
        <mc:Fallback>
          <p:sp>
            <p:nvSpPr>
              <p:cNvPr id="18" name="CasellaDiTesto 17">
                <a:extLst>
                  <a:ext uri="{FF2B5EF4-FFF2-40B4-BE49-F238E27FC236}">
                    <a16:creationId xmlns:a16="http://schemas.microsoft.com/office/drawing/2014/main" id="{CDCB6549-21DC-45A9-89F3-D5189F4379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6041" y="2193026"/>
                <a:ext cx="4564379" cy="861774"/>
              </a:xfrm>
              <a:prstGeom prst="rect">
                <a:avLst/>
              </a:prstGeom>
              <a:blipFill>
                <a:blip r:embed="rId2"/>
                <a:stretch>
                  <a:fillRect l="-534" t="-2128" r="-53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Immagine 2">
            <a:extLst>
              <a:ext uri="{FF2B5EF4-FFF2-40B4-BE49-F238E27FC236}">
                <a16:creationId xmlns:a16="http://schemas.microsoft.com/office/drawing/2014/main" id="{CD7976B5-5BA7-4C3E-8455-3350DB5A34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 t="52055" r="31164" b="41372"/>
          <a:stretch/>
        </p:blipFill>
        <p:spPr>
          <a:xfrm>
            <a:off x="7916385" y="2753677"/>
            <a:ext cx="2863690" cy="562107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A7963260-0C9B-499F-B081-196AAC075330}"/>
              </a:ext>
            </a:extLst>
          </p:cNvPr>
          <p:cNvSpPr txBox="1"/>
          <p:nvPr/>
        </p:nvSpPr>
        <p:spPr>
          <a:xfrm>
            <a:off x="7066041" y="3358379"/>
            <a:ext cx="456437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X interaction point, </a:t>
            </a:r>
            <a:r>
              <a:rPr lang="it-IT" sz="1600" dirty="0" err="1"/>
              <a:t>estimated</a:t>
            </a:r>
            <a:r>
              <a:rPr lang="it-IT" sz="1600" dirty="0"/>
              <a:t> </a:t>
            </a:r>
            <a:r>
              <a:rPr lang="it-IT" sz="1600" dirty="0" err="1"/>
              <a:t>as</a:t>
            </a:r>
            <a:r>
              <a:rPr lang="it-IT" sz="1600" dirty="0"/>
              <a:t> a </a:t>
            </a:r>
            <a:r>
              <a:rPr lang="it-IT" sz="1600" dirty="0" err="1"/>
              <a:t>weighted</a:t>
            </a:r>
            <a:r>
              <a:rPr lang="it-IT" sz="1600" dirty="0"/>
              <a:t> </a:t>
            </a:r>
            <a:r>
              <a:rPr lang="it-IT" sz="1600" dirty="0" err="1"/>
              <a:t>average</a:t>
            </a:r>
            <a:r>
              <a:rPr lang="it-IT" sz="1600" dirty="0"/>
              <a:t>  on the energy </a:t>
            </a:r>
            <a:r>
              <a:rPr lang="it-IT" sz="1600" dirty="0" err="1"/>
              <a:t>deposition</a:t>
            </a:r>
            <a:r>
              <a:rPr lang="it-IT" sz="1600" dirty="0"/>
              <a:t> on the </a:t>
            </a:r>
            <a:r>
              <a:rPr lang="it-IT" sz="1600" dirty="0" err="1"/>
              <a:t>cells</a:t>
            </a:r>
            <a:r>
              <a:rPr lang="it-IT" sz="1600" dirty="0"/>
              <a:t>,  </a:t>
            </a:r>
            <a:r>
              <a:rPr lang="it-IT" sz="1600" dirty="0" err="1"/>
              <a:t>is</a:t>
            </a:r>
            <a:r>
              <a:rPr lang="it-IT" sz="1600" dirty="0"/>
              <a:t> </a:t>
            </a:r>
            <a:r>
              <a:rPr lang="it-IT" sz="1600" dirty="0" err="1"/>
              <a:t>selected</a:t>
            </a:r>
            <a:r>
              <a:rPr lang="it-IT" sz="1600" dirty="0"/>
              <a:t> </a:t>
            </a:r>
            <a:r>
              <a:rPr lang="it-IT" sz="1600" dirty="0" err="1"/>
              <a:t>as</a:t>
            </a:r>
            <a:r>
              <a:rPr lang="it-IT" sz="1600" dirty="0"/>
              <a:t>:</a:t>
            </a:r>
          </a:p>
          <a:p>
            <a:endParaRPr lang="it-IT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F2802159-1FE4-49FD-9365-395B8309A7F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3594" t="38983" r="35000" b="54444"/>
          <a:stretch/>
        </p:blipFill>
        <p:spPr>
          <a:xfrm>
            <a:off x="8439742" y="4006051"/>
            <a:ext cx="1816975" cy="588950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8FD6F4F9-AFBA-4E05-84F8-019E15CBFE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4349" y="887420"/>
            <a:ext cx="2896389" cy="2826737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069EA817-48D4-4F8A-B30B-AD5059DB1B7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82862" y="887419"/>
            <a:ext cx="2896389" cy="2826737"/>
          </a:xfrm>
          <a:prstGeom prst="rect">
            <a:avLst/>
          </a:prstGeom>
        </p:spPr>
      </p:pic>
      <p:sp>
        <p:nvSpPr>
          <p:cNvPr id="8" name="Freccia in giù 7">
            <a:extLst>
              <a:ext uri="{FF2B5EF4-FFF2-40B4-BE49-F238E27FC236}">
                <a16:creationId xmlns:a16="http://schemas.microsoft.com/office/drawing/2014/main" id="{859B36B5-8F06-4865-85FA-ADB742F3D6B5}"/>
              </a:ext>
            </a:extLst>
          </p:cNvPr>
          <p:cNvSpPr/>
          <p:nvPr/>
        </p:nvSpPr>
        <p:spPr>
          <a:xfrm>
            <a:off x="9197475" y="4778943"/>
            <a:ext cx="466847" cy="507229"/>
          </a:xfrm>
          <a:prstGeom prst="downArrow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27990812-9FF5-4553-B832-BA0E9FE146F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3360" t="45833" r="23515" b="44445"/>
          <a:stretch/>
        </p:blipFill>
        <p:spPr>
          <a:xfrm>
            <a:off x="7731218" y="5387057"/>
            <a:ext cx="3399358" cy="803902"/>
          </a:xfrm>
          <a:prstGeom prst="rect">
            <a:avLst/>
          </a:prstGeom>
          <a:ln w="25400">
            <a:solidFill>
              <a:schemeClr val="accent6"/>
            </a:solidFill>
          </a:ln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7EE4B2FE-4F58-433E-871E-4474F4BBC55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7653" y="3690737"/>
            <a:ext cx="2896390" cy="2826737"/>
          </a:xfrm>
          <a:prstGeom prst="rect">
            <a:avLst/>
          </a:prstGeom>
        </p:spPr>
      </p:pic>
      <p:sp>
        <p:nvSpPr>
          <p:cNvPr id="15" name="Rettangolo 14">
            <a:extLst>
              <a:ext uri="{FF2B5EF4-FFF2-40B4-BE49-F238E27FC236}">
                <a16:creationId xmlns:a16="http://schemas.microsoft.com/office/drawing/2014/main" id="{A4E391C2-34C2-44FF-B72E-CE50D8323C90}"/>
              </a:ext>
            </a:extLst>
          </p:cNvPr>
          <p:cNvSpPr/>
          <p:nvPr/>
        </p:nvSpPr>
        <p:spPr>
          <a:xfrm>
            <a:off x="705188" y="4202215"/>
            <a:ext cx="275278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>
                <a:solidFill>
                  <a:srgbClr val="0070C0"/>
                </a:solidFill>
              </a:rPr>
              <a:t>Note: </a:t>
            </a:r>
            <a:r>
              <a:rPr lang="it-IT" dirty="0" err="1"/>
              <a:t>efficiency</a:t>
            </a:r>
            <a:r>
              <a:rPr lang="it-IT" dirty="0"/>
              <a:t> </a:t>
            </a:r>
            <a:r>
              <a:rPr lang="it-IT" dirty="0" err="1"/>
              <a:t>decreases</a:t>
            </a:r>
            <a:r>
              <a:rPr lang="it-IT" dirty="0"/>
              <a:t> </a:t>
            </a:r>
            <a:r>
              <a:rPr lang="it-IT" dirty="0" err="1"/>
              <a:t>at</a:t>
            </a:r>
            <a:r>
              <a:rPr lang="it-IT" dirty="0"/>
              <a:t> </a:t>
            </a:r>
            <a:r>
              <a:rPr lang="it-IT" dirty="0" err="1"/>
              <a:t>higher</a:t>
            </a:r>
            <a:r>
              <a:rPr lang="it-IT" dirty="0"/>
              <a:t> energy; </a:t>
            </a:r>
            <a:r>
              <a:rPr lang="it-IT" dirty="0" err="1"/>
              <a:t>might</a:t>
            </a:r>
            <a:r>
              <a:rPr lang="it-IT" dirty="0"/>
              <a:t> be due to nuclei </a:t>
            </a:r>
            <a:r>
              <a:rPr lang="it-IT" dirty="0" err="1"/>
              <a:t>fragmentation</a:t>
            </a:r>
            <a:r>
              <a:rPr lang="it-IT" dirty="0"/>
              <a:t> in DIS</a:t>
            </a:r>
          </a:p>
        </p:txBody>
      </p:sp>
      <p:sp>
        <p:nvSpPr>
          <p:cNvPr id="16" name="Freccia in giù 15">
            <a:extLst>
              <a:ext uri="{FF2B5EF4-FFF2-40B4-BE49-F238E27FC236}">
                <a16:creationId xmlns:a16="http://schemas.microsoft.com/office/drawing/2014/main" id="{D1ACDB45-7057-4209-875A-9AE56A3D8575}"/>
              </a:ext>
            </a:extLst>
          </p:cNvPr>
          <p:cNvSpPr/>
          <p:nvPr/>
        </p:nvSpPr>
        <p:spPr>
          <a:xfrm>
            <a:off x="9186006" y="1432241"/>
            <a:ext cx="466847" cy="507229"/>
          </a:xfrm>
          <a:prstGeom prst="downArrow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F8227C48-7144-49E8-BA76-C612D2A34930}"/>
              </a:ext>
            </a:extLst>
          </p:cNvPr>
          <p:cNvSpPr txBox="1"/>
          <p:nvPr/>
        </p:nvSpPr>
        <p:spPr>
          <a:xfrm>
            <a:off x="6938298" y="625888"/>
            <a:ext cx="498519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chemeClr val="accent6"/>
                </a:solidFill>
              </a:rPr>
              <a:t>FIDUCIAL CUT:</a:t>
            </a:r>
            <a:r>
              <a:rPr lang="it-IT" sz="1600" dirty="0"/>
              <a:t> eliminate interactions </a:t>
            </a:r>
            <a:r>
              <a:rPr lang="it-IT" sz="1600" dirty="0" err="1"/>
              <a:t>outside</a:t>
            </a:r>
            <a:r>
              <a:rPr lang="it-IT" sz="1600" dirty="0"/>
              <a:t> SAND + </a:t>
            </a:r>
            <a:r>
              <a:rPr lang="it-IT" sz="1600" dirty="0" err="1"/>
              <a:t>muons</a:t>
            </a:r>
            <a:r>
              <a:rPr lang="it-IT" sz="1600" dirty="0"/>
              <a:t> </a:t>
            </a:r>
            <a:r>
              <a:rPr lang="it-IT" sz="1600" dirty="0" err="1"/>
              <a:t>not</a:t>
            </a:r>
            <a:r>
              <a:rPr lang="it-IT" sz="1600" dirty="0"/>
              <a:t> crossing the tracking system</a:t>
            </a:r>
          </a:p>
          <a:p>
            <a:endParaRPr lang="it-IT" dirty="0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A5565336-B593-48E3-8CD0-CF51C4B40FD9}"/>
              </a:ext>
            </a:extLst>
          </p:cNvPr>
          <p:cNvSpPr/>
          <p:nvPr/>
        </p:nvSpPr>
        <p:spPr>
          <a:xfrm>
            <a:off x="7066040" y="2123411"/>
            <a:ext cx="4706780" cy="2463207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934390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0AB6CA5-5429-434F-9D9B-2B8C99DD04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413238"/>
            <a:ext cx="9296539" cy="423316"/>
          </a:xfrm>
        </p:spPr>
        <p:txBody>
          <a:bodyPr/>
          <a:lstStyle/>
          <a:p>
            <a:r>
              <a:rPr lang="it-IT" dirty="0" err="1"/>
              <a:t>Muon</a:t>
            </a:r>
            <a:r>
              <a:rPr lang="it-IT" dirty="0"/>
              <a:t> </a:t>
            </a:r>
            <a:r>
              <a:rPr lang="it-IT" dirty="0" err="1"/>
              <a:t>Momentum</a:t>
            </a:r>
            <a:r>
              <a:rPr lang="it-IT" dirty="0"/>
              <a:t> </a:t>
            </a:r>
            <a:r>
              <a:rPr lang="it-IT" dirty="0" err="1"/>
              <a:t>reconstruction</a:t>
            </a:r>
            <a:r>
              <a:rPr lang="it-IT" dirty="0"/>
              <a:t> and </a:t>
            </a:r>
            <a:r>
              <a:rPr lang="it-IT" dirty="0" err="1"/>
              <a:t>quality</a:t>
            </a:r>
            <a:r>
              <a:rPr lang="it-IT" dirty="0"/>
              <a:t> </a:t>
            </a:r>
            <a:r>
              <a:rPr lang="it-IT" dirty="0" err="1"/>
              <a:t>cut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4FAB5DE6-DF25-4E5F-B308-7C160FDEE6D3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it-IT" smtClean="0"/>
              <a:pPr rtl="0"/>
              <a:t>15</a:t>
            </a:fld>
            <a:endParaRPr lang="it-IT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16A326BC-C8C2-41F5-8165-5463511512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71" b="2430"/>
          <a:stretch/>
        </p:blipFill>
        <p:spPr>
          <a:xfrm>
            <a:off x="333580" y="3616235"/>
            <a:ext cx="3240370" cy="2918765"/>
          </a:xfrm>
          <a:prstGeom prst="rect">
            <a:avLst/>
          </a:prstGeom>
        </p:spPr>
      </p:pic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FD6C8642-3938-42F5-BBBB-5C534F67D234}"/>
              </a:ext>
            </a:extLst>
          </p:cNvPr>
          <p:cNvCxnSpPr>
            <a:cxnSpLocks/>
          </p:cNvCxnSpPr>
          <p:nvPr/>
        </p:nvCxnSpPr>
        <p:spPr>
          <a:xfrm>
            <a:off x="1457905" y="6179442"/>
            <a:ext cx="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Immagine 14">
            <a:extLst>
              <a:ext uri="{FF2B5EF4-FFF2-40B4-BE49-F238E27FC236}">
                <a16:creationId xmlns:a16="http://schemas.microsoft.com/office/drawing/2014/main" id="{F7EC5F2A-DDB0-4F56-9562-D482FE31A1E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01"/>
          <a:stretch/>
        </p:blipFill>
        <p:spPr>
          <a:xfrm>
            <a:off x="304853" y="981074"/>
            <a:ext cx="3441816" cy="2700313"/>
          </a:xfrm>
          <a:prstGeom prst="rect">
            <a:avLst/>
          </a:prstGeom>
        </p:spPr>
      </p:pic>
      <p:grpSp>
        <p:nvGrpSpPr>
          <p:cNvPr id="11" name="Gruppo 10">
            <a:extLst>
              <a:ext uri="{FF2B5EF4-FFF2-40B4-BE49-F238E27FC236}">
                <a16:creationId xmlns:a16="http://schemas.microsoft.com/office/drawing/2014/main" id="{52F3FA18-5785-4AB3-A8CD-4152E2601B90}"/>
              </a:ext>
            </a:extLst>
          </p:cNvPr>
          <p:cNvGrpSpPr/>
          <p:nvPr/>
        </p:nvGrpSpPr>
        <p:grpSpPr>
          <a:xfrm>
            <a:off x="5070568" y="3728598"/>
            <a:ext cx="6121307" cy="2438460"/>
            <a:chOff x="4546693" y="3905250"/>
            <a:chExt cx="6121307" cy="2438460"/>
          </a:xfrm>
        </p:grpSpPr>
        <p:sp>
          <p:nvSpPr>
            <p:cNvPr id="16" name="Freccia in giù 15">
              <a:extLst>
                <a:ext uri="{FF2B5EF4-FFF2-40B4-BE49-F238E27FC236}">
                  <a16:creationId xmlns:a16="http://schemas.microsoft.com/office/drawing/2014/main" id="{ADA743A9-AEAA-4488-B919-B4FB24FBD346}"/>
                </a:ext>
              </a:extLst>
            </p:cNvPr>
            <p:cNvSpPr/>
            <p:nvPr/>
          </p:nvSpPr>
          <p:spPr>
            <a:xfrm rot="16200000">
              <a:off x="8412945" y="4538339"/>
              <a:ext cx="450762" cy="390524"/>
            </a:xfrm>
            <a:prstGeom prst="downArrow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17" name="Immagine 16">
              <a:extLst>
                <a:ext uri="{FF2B5EF4-FFF2-40B4-BE49-F238E27FC236}">
                  <a16:creationId xmlns:a16="http://schemas.microsoft.com/office/drawing/2014/main" id="{2B9B41FF-A12C-4C5B-A0A2-BF61DA9112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5781" t="46389" r="18906" b="37777"/>
            <a:stretch/>
          </p:blipFill>
          <p:spPr>
            <a:xfrm>
              <a:off x="6010028" y="5459411"/>
              <a:ext cx="3194635" cy="627911"/>
            </a:xfrm>
            <a:prstGeom prst="rect">
              <a:avLst/>
            </a:prstGeom>
            <a:ln w="19050">
              <a:solidFill>
                <a:schemeClr val="dk1"/>
              </a:solidFill>
            </a:ln>
          </p:spPr>
        </p:pic>
        <p:grpSp>
          <p:nvGrpSpPr>
            <p:cNvPr id="8" name="Gruppo 7">
              <a:extLst>
                <a:ext uri="{FF2B5EF4-FFF2-40B4-BE49-F238E27FC236}">
                  <a16:creationId xmlns:a16="http://schemas.microsoft.com/office/drawing/2014/main" id="{6CC83F68-7338-4AE4-B29E-952387893360}"/>
                </a:ext>
              </a:extLst>
            </p:cNvPr>
            <p:cNvGrpSpPr/>
            <p:nvPr/>
          </p:nvGrpSpPr>
          <p:grpSpPr>
            <a:xfrm>
              <a:off x="4652178" y="4076422"/>
              <a:ext cx="3691749" cy="1255978"/>
              <a:chOff x="6254246" y="1411022"/>
              <a:chExt cx="5664002" cy="2051870"/>
            </a:xfrm>
          </p:grpSpPr>
          <p:pic>
            <p:nvPicPr>
              <p:cNvPr id="9" name="Immagine 8">
                <a:extLst>
                  <a:ext uri="{FF2B5EF4-FFF2-40B4-BE49-F238E27FC236}">
                    <a16:creationId xmlns:a16="http://schemas.microsoft.com/office/drawing/2014/main" id="{83FB1281-1C69-4ACC-A59C-EAF53F45489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37578" t="32639" r="31719" b="55649"/>
              <a:stretch/>
            </p:blipFill>
            <p:spPr>
              <a:xfrm>
                <a:off x="6254246" y="2626968"/>
                <a:ext cx="3019270" cy="647832"/>
              </a:xfrm>
              <a:prstGeom prst="rect">
                <a:avLst/>
              </a:prstGeom>
            </p:spPr>
          </p:pic>
          <p:pic>
            <p:nvPicPr>
              <p:cNvPr id="12" name="Immagine 11">
                <a:extLst>
                  <a:ext uri="{FF2B5EF4-FFF2-40B4-BE49-F238E27FC236}">
                    <a16:creationId xmlns:a16="http://schemas.microsoft.com/office/drawing/2014/main" id="{A08AA018-A9A7-40C6-AAC8-4880DAE50F7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36981" t="15173" r="16562" b="68677"/>
              <a:stretch/>
            </p:blipFill>
            <p:spPr>
              <a:xfrm>
                <a:off x="6254246" y="1519423"/>
                <a:ext cx="5664002" cy="1107545"/>
              </a:xfrm>
              <a:prstGeom prst="rect">
                <a:avLst/>
              </a:prstGeom>
            </p:spPr>
          </p:pic>
          <p:sp>
            <p:nvSpPr>
              <p:cNvPr id="18" name="Rettangolo con angoli arrotondati 17">
                <a:extLst>
                  <a:ext uri="{FF2B5EF4-FFF2-40B4-BE49-F238E27FC236}">
                    <a16:creationId xmlns:a16="http://schemas.microsoft.com/office/drawing/2014/main" id="{3A039C31-17F2-4510-B245-44EFB5FCA6F7}"/>
                  </a:ext>
                </a:extLst>
              </p:cNvPr>
              <p:cNvSpPr/>
              <p:nvPr/>
            </p:nvSpPr>
            <p:spPr>
              <a:xfrm>
                <a:off x="6254246" y="1411022"/>
                <a:ext cx="5664001" cy="2051870"/>
              </a:xfrm>
              <a:prstGeom prst="roundRect">
                <a:avLst/>
              </a:prstGeom>
              <a:solidFill>
                <a:schemeClr val="accent5">
                  <a:lumMod val="60000"/>
                  <a:lumOff val="40000"/>
                  <a:alpha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dirty="0"/>
              </a:p>
            </p:txBody>
          </p:sp>
        </p:grpSp>
        <p:pic>
          <p:nvPicPr>
            <p:cNvPr id="13" name="Immagine 12">
              <a:extLst>
                <a:ext uri="{FF2B5EF4-FFF2-40B4-BE49-F238E27FC236}">
                  <a16:creationId xmlns:a16="http://schemas.microsoft.com/office/drawing/2014/main" id="{808F71E9-2579-41C2-9B69-50844EBCF5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54880" t="70081" r="34447" b="22155"/>
            <a:stretch/>
          </p:blipFill>
          <p:spPr>
            <a:xfrm>
              <a:off x="8891043" y="4381810"/>
              <a:ext cx="1719501" cy="703581"/>
            </a:xfrm>
            <a:prstGeom prst="rect">
              <a:avLst/>
            </a:prstGeom>
          </p:spPr>
        </p:pic>
        <p:sp>
          <p:nvSpPr>
            <p:cNvPr id="10" name="Rettangolo 9">
              <a:extLst>
                <a:ext uri="{FF2B5EF4-FFF2-40B4-BE49-F238E27FC236}">
                  <a16:creationId xmlns:a16="http://schemas.microsoft.com/office/drawing/2014/main" id="{3AA1753B-8220-4A47-B42D-FC5AB11015D2}"/>
                </a:ext>
              </a:extLst>
            </p:cNvPr>
            <p:cNvSpPr/>
            <p:nvPr/>
          </p:nvSpPr>
          <p:spPr>
            <a:xfrm>
              <a:off x="4546693" y="3905250"/>
              <a:ext cx="6121307" cy="2438460"/>
            </a:xfrm>
            <a:prstGeom prst="rect">
              <a:avLst/>
            </a:prstGeom>
            <a:noFill/>
            <a:ln w="2857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28" name="Freccia in giù 27">
            <a:extLst>
              <a:ext uri="{FF2B5EF4-FFF2-40B4-BE49-F238E27FC236}">
                <a16:creationId xmlns:a16="http://schemas.microsoft.com/office/drawing/2014/main" id="{CA8D8E96-4C6F-4BA7-BDAC-E5147B094BDE}"/>
              </a:ext>
            </a:extLst>
          </p:cNvPr>
          <p:cNvSpPr/>
          <p:nvPr/>
        </p:nvSpPr>
        <p:spPr>
          <a:xfrm rot="16200000">
            <a:off x="4598896" y="1249646"/>
            <a:ext cx="369951" cy="2074399"/>
          </a:xfrm>
          <a:prstGeom prst="downArrow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58A9F914-2E9C-4812-A214-65F267C3F9AA}"/>
              </a:ext>
            </a:extLst>
          </p:cNvPr>
          <p:cNvSpPr txBox="1"/>
          <p:nvPr/>
        </p:nvSpPr>
        <p:spPr>
          <a:xfrm>
            <a:off x="6524863" y="1641261"/>
            <a:ext cx="48445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Momentum</a:t>
            </a:r>
            <a:r>
              <a:rPr lang="it-IT" dirty="0"/>
              <a:t> </a:t>
            </a:r>
            <a:r>
              <a:rPr lang="it-IT" dirty="0" err="1"/>
              <a:t>reconstruction</a:t>
            </a:r>
            <a:r>
              <a:rPr lang="it-IT" dirty="0"/>
              <a:t> </a:t>
            </a:r>
            <a:r>
              <a:rPr lang="it-IT" dirty="0" err="1"/>
              <a:t>efficiency</a:t>
            </a:r>
            <a:r>
              <a:rPr lang="it-IT" dirty="0"/>
              <a:t>:</a:t>
            </a:r>
          </a:p>
        </p:txBody>
      </p:sp>
      <p:grpSp>
        <p:nvGrpSpPr>
          <p:cNvPr id="32" name="Gruppo 31">
            <a:extLst>
              <a:ext uri="{FF2B5EF4-FFF2-40B4-BE49-F238E27FC236}">
                <a16:creationId xmlns:a16="http://schemas.microsoft.com/office/drawing/2014/main" id="{3DCA0AC9-1CE9-46B4-811D-E02B6F53F9D6}"/>
              </a:ext>
            </a:extLst>
          </p:cNvPr>
          <p:cNvGrpSpPr/>
          <p:nvPr/>
        </p:nvGrpSpPr>
        <p:grpSpPr>
          <a:xfrm>
            <a:off x="6370930" y="1085080"/>
            <a:ext cx="4201820" cy="2044323"/>
            <a:chOff x="4451443" y="1050943"/>
            <a:chExt cx="4201820" cy="2044323"/>
          </a:xfrm>
        </p:grpSpPr>
        <p:sp>
          <p:nvSpPr>
            <p:cNvPr id="27" name="Rettangolo 26">
              <a:extLst>
                <a:ext uri="{FF2B5EF4-FFF2-40B4-BE49-F238E27FC236}">
                  <a16:creationId xmlns:a16="http://schemas.microsoft.com/office/drawing/2014/main" id="{FD6A3893-B862-4096-A4A4-650D11D03869}"/>
                </a:ext>
              </a:extLst>
            </p:cNvPr>
            <p:cNvSpPr/>
            <p:nvPr/>
          </p:nvSpPr>
          <p:spPr>
            <a:xfrm>
              <a:off x="4451443" y="1410153"/>
              <a:ext cx="4201820" cy="1685113"/>
            </a:xfrm>
            <a:prstGeom prst="rect">
              <a:avLst/>
            </a:prstGeom>
            <a:noFill/>
            <a:ln w="2857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30" name="Immagine 29">
              <a:extLst>
                <a:ext uri="{FF2B5EF4-FFF2-40B4-BE49-F238E27FC236}">
                  <a16:creationId xmlns:a16="http://schemas.microsoft.com/office/drawing/2014/main" id="{E3F863EF-D661-47FB-B7E8-E1C0B896D56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57970" t="46528" r="18828" b="44048"/>
            <a:stretch/>
          </p:blipFill>
          <p:spPr>
            <a:xfrm>
              <a:off x="4866472" y="2011983"/>
              <a:ext cx="3585341" cy="819151"/>
            </a:xfrm>
            <a:prstGeom prst="rect">
              <a:avLst/>
            </a:prstGeom>
          </p:spPr>
        </p:pic>
        <p:sp>
          <p:nvSpPr>
            <p:cNvPr id="14" name="CasellaDiTesto 13">
              <a:extLst>
                <a:ext uri="{FF2B5EF4-FFF2-40B4-BE49-F238E27FC236}">
                  <a16:creationId xmlns:a16="http://schemas.microsoft.com/office/drawing/2014/main" id="{E6473374-C614-46E9-A3FF-B3BE2EA9A24A}"/>
                </a:ext>
              </a:extLst>
            </p:cNvPr>
            <p:cNvSpPr txBox="1"/>
            <p:nvPr/>
          </p:nvSpPr>
          <p:spPr>
            <a:xfrm>
              <a:off x="4451443" y="1050943"/>
              <a:ext cx="145257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600" dirty="0">
                  <a:solidFill>
                    <a:schemeClr val="accent6"/>
                  </a:solidFill>
                </a:rPr>
                <a:t>EFFICIENCY</a:t>
              </a:r>
            </a:p>
          </p:txBody>
        </p:sp>
      </p:grp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98F8F174-41B8-45D9-8E7B-DE49634D25AE}"/>
              </a:ext>
            </a:extLst>
          </p:cNvPr>
          <p:cNvSpPr txBox="1"/>
          <p:nvPr/>
        </p:nvSpPr>
        <p:spPr>
          <a:xfrm>
            <a:off x="5078404" y="3368042"/>
            <a:ext cx="14525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chemeClr val="accent6"/>
                </a:solidFill>
              </a:rPr>
              <a:t>QUALITY</a:t>
            </a:r>
          </a:p>
        </p:txBody>
      </p:sp>
      <p:cxnSp>
        <p:nvCxnSpPr>
          <p:cNvPr id="34" name="Connettore diritto 33">
            <a:extLst>
              <a:ext uri="{FF2B5EF4-FFF2-40B4-BE49-F238E27FC236}">
                <a16:creationId xmlns:a16="http://schemas.microsoft.com/office/drawing/2014/main" id="{C6C3EAF7-0301-4A48-9438-0C6293DBE751}"/>
              </a:ext>
            </a:extLst>
          </p:cNvPr>
          <p:cNvCxnSpPr>
            <a:cxnSpLocks/>
          </p:cNvCxnSpPr>
          <p:nvPr/>
        </p:nvCxnSpPr>
        <p:spPr>
          <a:xfrm flipV="1">
            <a:off x="1000125" y="3781425"/>
            <a:ext cx="0" cy="252000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Freccia in giù 36">
            <a:extLst>
              <a:ext uri="{FF2B5EF4-FFF2-40B4-BE49-F238E27FC236}">
                <a16:creationId xmlns:a16="http://schemas.microsoft.com/office/drawing/2014/main" id="{863FFC93-8119-4F12-A31A-37FA6B270327}"/>
              </a:ext>
            </a:extLst>
          </p:cNvPr>
          <p:cNvSpPr/>
          <p:nvPr/>
        </p:nvSpPr>
        <p:spPr>
          <a:xfrm rot="16200000">
            <a:off x="4031511" y="4519530"/>
            <a:ext cx="369951" cy="939629"/>
          </a:xfrm>
          <a:prstGeom prst="downArrow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396490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EA5083B-CC27-4F1C-AD03-E3DBEC1C9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413238"/>
            <a:ext cx="9198117" cy="450762"/>
          </a:xfrm>
          <a:prstGeom prst="rect">
            <a:avLst/>
          </a:prstGeom>
        </p:spPr>
        <p:txBody>
          <a:bodyPr rtlCol="0" anchor="ctr">
            <a:normAutofit/>
          </a:bodyPr>
          <a:lstStyle/>
          <a:p>
            <a:pPr rtl="0"/>
            <a:r>
              <a:rPr lang="it-IT" dirty="0"/>
              <a:t>Chi-</a:t>
            </a:r>
            <a:r>
              <a:rPr lang="it-IT" dirty="0" err="1"/>
              <a:t>squared</a:t>
            </a:r>
            <a:r>
              <a:rPr lang="it-IT" dirty="0"/>
              <a:t> </a:t>
            </a:r>
            <a:r>
              <a:rPr lang="it-IT" dirty="0" err="1"/>
              <a:t>two</a:t>
            </a:r>
            <a:r>
              <a:rPr lang="it-IT" dirty="0"/>
              <a:t>-sample test </a:t>
            </a:r>
            <a:r>
              <a:rPr lang="it-IT" dirty="0" err="1"/>
              <a:t>statistics</a:t>
            </a:r>
            <a:endParaRPr lang="it-IT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6D051DA-5DAD-43A7-A238-51C63BA59FE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772820" y="6401750"/>
            <a:ext cx="278418" cy="274324"/>
          </a:xfrm>
          <a:prstGeom prst="rect">
            <a:avLst/>
          </a:prstGeo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fld id="{19B51A1E-902D-48AF-9020-955120F399B6}" type="slidenum">
              <a:rPr lang="it-IT" smtClean="0"/>
              <a:pPr rtl="0">
                <a:spcAft>
                  <a:spcPts val="600"/>
                </a:spcAft>
              </a:pPr>
              <a:t>16</a:t>
            </a:fld>
            <a:endParaRPr lang="it-IT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7AD57D0D-90C5-4F22-8D50-F5698341B4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984" t="47639" r="26250" b="33333"/>
          <a:stretch/>
        </p:blipFill>
        <p:spPr>
          <a:xfrm>
            <a:off x="4663694" y="2708498"/>
            <a:ext cx="2864610" cy="1030056"/>
          </a:xfrm>
          <a:prstGeom prst="rect">
            <a:avLst/>
          </a:prstGeom>
          <a:ln w="41275">
            <a:solidFill>
              <a:schemeClr val="accent3"/>
            </a:solidFill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Segnaposto contenuto 3">
                <a:extLst>
                  <a:ext uri="{FF2B5EF4-FFF2-40B4-BE49-F238E27FC236}">
                    <a16:creationId xmlns:a16="http://schemas.microsoft.com/office/drawing/2014/main" id="{3989BDD0-CC5B-4719-A8E7-8195257B128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45790" y="4058204"/>
                <a:ext cx="10100420" cy="1030056"/>
              </a:xfrm>
              <a:prstGeom prst="rect">
                <a:avLst/>
              </a:prstGeom>
            </p:spPr>
            <p:txBody>
              <a:bodyPr vert="horz" lIns="0" tIns="0" rIns="0" bIns="0" rtlCol="0">
                <a:normAutofit/>
              </a:bodyPr>
              <a:lstStyle>
                <a:lvl1pPr marL="266700" indent="-2667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542925" indent="-276225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809625" indent="-2667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076325" indent="-2667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343025" indent="-2667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dirty="0"/>
                  <a:t>Where </a:t>
                </a:r>
                <a:r>
                  <a:rPr lang="en-US" sz="2400" i="1" dirty="0"/>
                  <a:t>k </a:t>
                </a:r>
                <a:r>
                  <a:rPr lang="en-US" sz="2400" dirty="0"/>
                  <a:t>is the number of bins in the histograms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it-IT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i="1" dirty="0"/>
                  <a:t> </a:t>
                </a:r>
                <a:r>
                  <a:rPr lang="en-US" sz="2400" dirty="0"/>
                  <a:t>are their contents</a:t>
                </a:r>
              </a:p>
              <a:p>
                <a:r>
                  <a:rPr lang="en-US" sz="2400" i="1" dirty="0"/>
                  <a:t>T</a:t>
                </a:r>
                <a:r>
                  <a:rPr lang="en-US" sz="2400" dirty="0"/>
                  <a:t> approximately follows a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sz="24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2400" b="0" i="1" dirty="0" smtClean="0"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it-IT" sz="2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400" dirty="0"/>
                  <a:t> distribution</a:t>
                </a:r>
                <a:endParaRPr lang="en-US" sz="2000" dirty="0"/>
              </a:p>
              <a:p>
                <a:endParaRPr lang="en-US" sz="2000" dirty="0"/>
              </a:p>
              <a:p>
                <a:endParaRPr lang="en-US" sz="2000" dirty="0"/>
              </a:p>
            </p:txBody>
          </p:sp>
        </mc:Choice>
        <mc:Fallback>
          <p:sp>
            <p:nvSpPr>
              <p:cNvPr id="7" name="Segnaposto contenuto 3">
                <a:extLst>
                  <a:ext uri="{FF2B5EF4-FFF2-40B4-BE49-F238E27FC236}">
                    <a16:creationId xmlns:a16="http://schemas.microsoft.com/office/drawing/2014/main" id="{3989BDD0-CC5B-4719-A8E7-8195257B12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5790" y="4058204"/>
                <a:ext cx="10100420" cy="1030056"/>
              </a:xfrm>
              <a:prstGeom prst="rect">
                <a:avLst/>
              </a:prstGeom>
              <a:blipFill>
                <a:blip r:embed="rId3"/>
                <a:stretch>
                  <a:fillRect l="-1751" t="-13018" r="-84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ttangolo 3">
            <a:extLst>
              <a:ext uri="{FF2B5EF4-FFF2-40B4-BE49-F238E27FC236}">
                <a16:creationId xmlns:a16="http://schemas.microsoft.com/office/drawing/2014/main" id="{09AF7856-C312-4962-825B-D4EBFDDB8692}"/>
              </a:ext>
            </a:extLst>
          </p:cNvPr>
          <p:cNvSpPr/>
          <p:nvPr/>
        </p:nvSpPr>
        <p:spPr>
          <a:xfrm>
            <a:off x="1045790" y="1557851"/>
            <a:ext cx="1010041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dirty="0"/>
              <a:t>To compare the </a:t>
            </a:r>
            <a:r>
              <a:rPr lang="it-IT" sz="2400" dirty="0" err="1"/>
              <a:t>distributions</a:t>
            </a:r>
            <a:r>
              <a:rPr lang="it-IT" sz="2400" dirty="0"/>
              <a:t> </a:t>
            </a:r>
            <a:r>
              <a:rPr lang="it-IT" sz="2400" dirty="0" err="1"/>
              <a:t>obtained</a:t>
            </a:r>
            <a:r>
              <a:rPr lang="it-IT" sz="2400" dirty="0"/>
              <a:t> from the </a:t>
            </a:r>
            <a:r>
              <a:rPr lang="it-IT" sz="2400" dirty="0" err="1">
                <a:solidFill>
                  <a:srgbClr val="0070C0"/>
                </a:solidFill>
              </a:rPr>
              <a:t>nominal</a:t>
            </a:r>
            <a:r>
              <a:rPr lang="it-IT" sz="2400" dirty="0"/>
              <a:t> and </a:t>
            </a:r>
            <a:r>
              <a:rPr lang="it-IT" sz="2400" dirty="0" err="1">
                <a:solidFill>
                  <a:schemeClr val="accent6"/>
                </a:solidFill>
              </a:rPr>
              <a:t>shifted</a:t>
            </a:r>
            <a:r>
              <a:rPr lang="it-IT" sz="2400" dirty="0"/>
              <a:t> sample </a:t>
            </a:r>
            <a:r>
              <a:rPr lang="it-IT" sz="2400" dirty="0" err="1"/>
              <a:t>we</a:t>
            </a:r>
            <a:r>
              <a:rPr lang="it-IT" sz="2400" dirty="0"/>
              <a:t> use the test </a:t>
            </a:r>
            <a:r>
              <a:rPr lang="it-IT" sz="2400" dirty="0" err="1"/>
              <a:t>statistic</a:t>
            </a:r>
            <a:r>
              <a:rPr lang="it-IT" sz="2400" dirty="0"/>
              <a:t>:</a:t>
            </a:r>
            <a:endParaRPr lang="en-US" sz="2400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06FB05B-FAE7-4E73-AC5F-51E5D74C59EE}"/>
              </a:ext>
            </a:extLst>
          </p:cNvPr>
          <p:cNvSpPr txBox="1"/>
          <p:nvPr/>
        </p:nvSpPr>
        <p:spPr>
          <a:xfrm>
            <a:off x="1045790" y="5078472"/>
            <a:ext cx="10100418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b="1" dirty="0"/>
              <a:t>Note: </a:t>
            </a:r>
            <a:r>
              <a:rPr lang="it-IT" dirty="0" err="1"/>
              <a:t>we</a:t>
            </a:r>
            <a:r>
              <a:rPr lang="it-IT" dirty="0"/>
              <a:t> call </a:t>
            </a:r>
            <a:r>
              <a:rPr lang="it-IT" dirty="0" err="1">
                <a:solidFill>
                  <a:srgbClr val="0070C0"/>
                </a:solidFill>
              </a:rPr>
              <a:t>nominal</a:t>
            </a:r>
            <a:r>
              <a:rPr lang="it-IT" dirty="0"/>
              <a:t> and </a:t>
            </a:r>
            <a:r>
              <a:rPr lang="it-IT" dirty="0" err="1">
                <a:solidFill>
                  <a:srgbClr val="C00000"/>
                </a:solidFill>
              </a:rPr>
              <a:t>shifted</a:t>
            </a:r>
            <a:r>
              <a:rPr lang="it-IT" dirty="0">
                <a:solidFill>
                  <a:srgbClr val="C00000"/>
                </a:solidFill>
              </a:rPr>
              <a:t> </a:t>
            </a:r>
            <a:r>
              <a:rPr lang="it-IT" dirty="0"/>
              <a:t>the </a:t>
            </a:r>
            <a:r>
              <a:rPr lang="it-IT" dirty="0" err="1"/>
              <a:t>results</a:t>
            </a:r>
            <a:r>
              <a:rPr lang="it-IT" dirty="0"/>
              <a:t> </a:t>
            </a:r>
            <a:r>
              <a:rPr lang="it-IT" dirty="0" err="1"/>
              <a:t>obtained</a:t>
            </a:r>
            <a:r>
              <a:rPr lang="it-IT" dirty="0"/>
              <a:t> with standard and horn-1 </a:t>
            </a:r>
            <a:r>
              <a:rPr lang="it-IT" dirty="0" err="1"/>
              <a:t>displaced</a:t>
            </a:r>
            <a:r>
              <a:rPr lang="it-IT" dirty="0"/>
              <a:t> neutrino </a:t>
            </a:r>
            <a:r>
              <a:rPr lang="it-IT" dirty="0" err="1"/>
              <a:t>beam</a:t>
            </a:r>
            <a:r>
              <a:rPr lang="it-IT" dirty="0"/>
              <a:t> </a:t>
            </a:r>
            <a:r>
              <a:rPr lang="it-IT" dirty="0" err="1"/>
              <a:t>respectively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1982688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EA5083B-CC27-4F1C-AD03-E3DBEC1C9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413238"/>
            <a:ext cx="9198117" cy="450762"/>
          </a:xfrm>
          <a:prstGeom prst="rect">
            <a:avLst/>
          </a:prstGeom>
        </p:spPr>
        <p:txBody>
          <a:bodyPr rtlCol="0" anchor="ctr">
            <a:normAutofit/>
          </a:bodyPr>
          <a:lstStyle/>
          <a:p>
            <a:pPr rtl="0"/>
            <a:r>
              <a:rPr lang="it-IT" dirty="0"/>
              <a:t>Preliminary </a:t>
            </a:r>
            <a:r>
              <a:rPr lang="it-IT" dirty="0" err="1"/>
              <a:t>ANALySiS</a:t>
            </a:r>
            <a:endParaRPr lang="it-IT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6D051DA-5DAD-43A7-A238-51C63BA59FE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772820" y="6401750"/>
            <a:ext cx="278418" cy="274324"/>
          </a:xfrm>
          <a:prstGeom prst="rect">
            <a:avLst/>
          </a:prstGeo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fld id="{19B51A1E-902D-48AF-9020-955120F399B6}" type="slidenum">
              <a:rPr lang="it-IT" smtClean="0"/>
              <a:pPr rtl="0">
                <a:spcAft>
                  <a:spcPts val="600"/>
                </a:spcAft>
              </a:pPr>
              <a:t>17</a:t>
            </a:fld>
            <a:endParaRPr lang="it-IT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4CD9F931-BD44-404D-9CC3-10323FD13F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80098" y="3529322"/>
            <a:ext cx="2674561" cy="2597238"/>
          </a:xfrm>
          <a:prstGeom prst="rect">
            <a:avLst/>
          </a:prstGeom>
        </p:spPr>
      </p:pic>
      <p:sp>
        <p:nvSpPr>
          <p:cNvPr id="9" name="Segnaposto contenuto 3">
            <a:extLst>
              <a:ext uri="{FF2B5EF4-FFF2-40B4-BE49-F238E27FC236}">
                <a16:creationId xmlns:a16="http://schemas.microsoft.com/office/drawing/2014/main" id="{B02CBB21-1BC7-4F5C-9D1A-B6D7C1AB9B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33548" y="4314705"/>
            <a:ext cx="6126446" cy="586591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r>
              <a:rPr lang="en-US" i="1" dirty="0"/>
              <a:t>T  </a:t>
            </a:r>
            <a:r>
              <a:rPr lang="en-US" dirty="0"/>
              <a:t>applied to the true Monte Carlo momenta from the </a:t>
            </a:r>
            <a:r>
              <a:rPr lang="en-US" dirty="0">
                <a:solidFill>
                  <a:srgbClr val="0070C0"/>
                </a:solidFill>
              </a:rPr>
              <a:t>nominal</a:t>
            </a:r>
            <a:r>
              <a:rPr lang="en-US" dirty="0"/>
              <a:t> and </a:t>
            </a:r>
            <a:r>
              <a:rPr lang="en-US" dirty="0">
                <a:solidFill>
                  <a:schemeClr val="accent6"/>
                </a:solidFill>
              </a:rPr>
              <a:t>shifted</a:t>
            </a:r>
            <a:r>
              <a:rPr lang="en-US" dirty="0"/>
              <a:t> samples:</a:t>
            </a:r>
            <a:endParaRPr lang="it-IT" dirty="0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4832B557-4E73-461A-A2FF-3063832FC4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93424" y="864000"/>
            <a:ext cx="2661235" cy="2597238"/>
          </a:xfrm>
          <a:prstGeom prst="rect">
            <a:avLst/>
          </a:prstGeom>
        </p:spPr>
      </p:pic>
      <p:sp>
        <p:nvSpPr>
          <p:cNvPr id="12" name="Segnaposto contenuto 3">
            <a:extLst>
              <a:ext uri="{FF2B5EF4-FFF2-40B4-BE49-F238E27FC236}">
                <a16:creationId xmlns:a16="http://schemas.microsoft.com/office/drawing/2014/main" id="{D36CA124-EB6F-43E9-BBE8-28D6F13468DF}"/>
              </a:ext>
            </a:extLst>
          </p:cNvPr>
          <p:cNvSpPr txBox="1">
            <a:spLocks/>
          </p:cNvSpPr>
          <p:nvPr/>
        </p:nvSpPr>
        <p:spPr>
          <a:xfrm>
            <a:off x="4575136" y="1654523"/>
            <a:ext cx="6401520" cy="59920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i="1" dirty="0"/>
              <a:t>T  </a:t>
            </a:r>
            <a:r>
              <a:rPr lang="en-US" dirty="0"/>
              <a:t>applied</a:t>
            </a:r>
            <a:r>
              <a:rPr lang="en-US" i="1" dirty="0"/>
              <a:t> </a:t>
            </a:r>
            <a:r>
              <a:rPr lang="en-US" dirty="0"/>
              <a:t>to the reconstructed momenta from two equal-size samples obtained from </a:t>
            </a:r>
            <a:r>
              <a:rPr lang="en-US" dirty="0">
                <a:solidFill>
                  <a:srgbClr val="0070C0"/>
                </a:solidFill>
              </a:rPr>
              <a:t>nominal</a:t>
            </a:r>
            <a:r>
              <a:rPr lang="en-US" dirty="0"/>
              <a:t> beam. </a:t>
            </a:r>
            <a:endParaRPr lang="it-IT" dirty="0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0AD05FAC-89A9-4BF1-8322-422ED852B02C}"/>
              </a:ext>
            </a:extLst>
          </p:cNvPr>
          <p:cNvSpPr/>
          <p:nvPr/>
        </p:nvSpPr>
        <p:spPr>
          <a:xfrm>
            <a:off x="4885592" y="2212121"/>
            <a:ext cx="5874401" cy="685800"/>
          </a:xfrm>
          <a:prstGeom prst="rect">
            <a:avLst/>
          </a:prstGeom>
          <a:solidFill>
            <a:schemeClr val="accent2">
              <a:lumMod val="75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FC355116-DC43-4B82-9636-0454C575CB75}"/>
              </a:ext>
            </a:extLst>
          </p:cNvPr>
          <p:cNvSpPr/>
          <p:nvPr/>
        </p:nvSpPr>
        <p:spPr>
          <a:xfrm>
            <a:off x="4369210" y="1387265"/>
            <a:ext cx="6607446" cy="1789392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Rettangolo con angoli arrotondati 19">
            <a:extLst>
              <a:ext uri="{FF2B5EF4-FFF2-40B4-BE49-F238E27FC236}">
                <a16:creationId xmlns:a16="http://schemas.microsoft.com/office/drawing/2014/main" id="{F36BB863-68BB-44D6-9602-9A6B5385B2A1}"/>
              </a:ext>
            </a:extLst>
          </p:cNvPr>
          <p:cNvSpPr/>
          <p:nvPr/>
        </p:nvSpPr>
        <p:spPr>
          <a:xfrm>
            <a:off x="4422996" y="4093193"/>
            <a:ext cx="6607446" cy="1789392"/>
          </a:xfrm>
          <a:prstGeom prst="round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E9502C56-725D-4EFD-BD5C-4C2B8E76B559}"/>
              </a:ext>
            </a:extLst>
          </p:cNvPr>
          <p:cNvSpPr txBox="1"/>
          <p:nvPr/>
        </p:nvSpPr>
        <p:spPr>
          <a:xfrm>
            <a:off x="4369210" y="1037630"/>
            <a:ext cx="14525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chemeClr val="accent2"/>
                </a:solidFill>
              </a:rPr>
              <a:t>CHECK</a:t>
            </a: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41B12999-EC1F-4CA6-901F-7DA12CA5A223}"/>
              </a:ext>
            </a:extLst>
          </p:cNvPr>
          <p:cNvSpPr txBox="1"/>
          <p:nvPr/>
        </p:nvSpPr>
        <p:spPr>
          <a:xfrm>
            <a:off x="4369210" y="3721438"/>
            <a:ext cx="14525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chemeClr val="accent1"/>
                </a:solidFill>
              </a:rPr>
              <a:t>REFERENCE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AB238A33-7799-44D7-8831-BB826ED75007}"/>
                  </a:ext>
                </a:extLst>
              </p:cNvPr>
              <p:cNvSpPr txBox="1"/>
              <p:nvPr/>
            </p:nvSpPr>
            <p:spPr>
              <a:xfrm>
                <a:off x="5700847" y="2382053"/>
                <a:ext cx="167193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𝑐𝑜𝑛𝑡𝑟𝑜𝑙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=0.527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AB238A33-7799-44D7-8831-BB826ED750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0847" y="2382053"/>
                <a:ext cx="1671933" cy="276999"/>
              </a:xfrm>
              <a:prstGeom prst="rect">
                <a:avLst/>
              </a:prstGeom>
              <a:blipFill>
                <a:blip r:embed="rId4"/>
                <a:stretch>
                  <a:fillRect l="-2920" r="-3285" b="-2888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CasellaDiTesto 22">
                <a:extLst>
                  <a:ext uri="{FF2B5EF4-FFF2-40B4-BE49-F238E27FC236}">
                    <a16:creationId xmlns:a16="http://schemas.microsoft.com/office/drawing/2014/main" id="{2C275F9B-B937-4970-908A-7D016812AD5A}"/>
                  </a:ext>
                </a:extLst>
              </p:cNvPr>
              <p:cNvSpPr txBox="1"/>
              <p:nvPr/>
            </p:nvSpPr>
            <p:spPr>
              <a:xfrm>
                <a:off x="8188035" y="2382053"/>
                <a:ext cx="166988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𝑐𝑜𝑛𝑡𝑟𝑜𝑙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=0.633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>
          <p:sp>
            <p:nvSpPr>
              <p:cNvPr id="23" name="CasellaDiTesto 22">
                <a:extLst>
                  <a:ext uri="{FF2B5EF4-FFF2-40B4-BE49-F238E27FC236}">
                    <a16:creationId xmlns:a16="http://schemas.microsoft.com/office/drawing/2014/main" id="{2C275F9B-B937-4970-908A-7D016812AD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8035" y="2382053"/>
                <a:ext cx="1669881" cy="276999"/>
              </a:xfrm>
              <a:prstGeom prst="rect">
                <a:avLst/>
              </a:prstGeom>
              <a:blipFill>
                <a:blip r:embed="rId5"/>
                <a:stretch>
                  <a:fillRect l="-1460" r="-3285" b="-20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Rettangolo 23">
            <a:extLst>
              <a:ext uri="{FF2B5EF4-FFF2-40B4-BE49-F238E27FC236}">
                <a16:creationId xmlns:a16="http://schemas.microsoft.com/office/drawing/2014/main" id="{FE5D3C78-460F-42FC-8DF9-B866AF1779ED}"/>
              </a:ext>
            </a:extLst>
          </p:cNvPr>
          <p:cNvSpPr/>
          <p:nvPr/>
        </p:nvSpPr>
        <p:spPr>
          <a:xfrm>
            <a:off x="4885592" y="4901296"/>
            <a:ext cx="5874401" cy="685800"/>
          </a:xfrm>
          <a:prstGeom prst="rect">
            <a:avLst/>
          </a:prstGeom>
          <a:solidFill>
            <a:schemeClr val="accent2">
              <a:lumMod val="75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CasellaDiTesto 24">
                <a:extLst>
                  <a:ext uri="{FF2B5EF4-FFF2-40B4-BE49-F238E27FC236}">
                    <a16:creationId xmlns:a16="http://schemas.microsoft.com/office/drawing/2014/main" id="{3062268B-1588-44A5-A5B1-53A415AAAB80}"/>
                  </a:ext>
                </a:extLst>
              </p:cNvPr>
              <p:cNvSpPr txBox="1"/>
              <p:nvPr/>
            </p:nvSpPr>
            <p:spPr>
              <a:xfrm>
                <a:off x="5700847" y="5071228"/>
                <a:ext cx="213045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𝑡𝑟𝑢𝑡h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=5.15×</m:t>
                      </m:r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−7</m:t>
                          </m:r>
                        </m:sup>
                      </m:sSup>
                    </m:oMath>
                  </m:oMathPara>
                </a14:m>
                <a:endParaRPr lang="it-IT" dirty="0"/>
              </a:p>
            </p:txBody>
          </p:sp>
        </mc:Choice>
        <mc:Fallback>
          <p:sp>
            <p:nvSpPr>
              <p:cNvPr id="25" name="CasellaDiTesto 24">
                <a:extLst>
                  <a:ext uri="{FF2B5EF4-FFF2-40B4-BE49-F238E27FC236}">
                    <a16:creationId xmlns:a16="http://schemas.microsoft.com/office/drawing/2014/main" id="{3062268B-1588-44A5-A5B1-53A415AAAB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0847" y="5071228"/>
                <a:ext cx="2130455" cy="276999"/>
              </a:xfrm>
              <a:prstGeom prst="rect">
                <a:avLst/>
              </a:prstGeom>
              <a:blipFill>
                <a:blip r:embed="rId6"/>
                <a:stretch>
                  <a:fillRect l="-2286" t="-2222" r="-571" b="-2888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CasellaDiTesto 25">
                <a:extLst>
                  <a:ext uri="{FF2B5EF4-FFF2-40B4-BE49-F238E27FC236}">
                    <a16:creationId xmlns:a16="http://schemas.microsoft.com/office/drawing/2014/main" id="{13090830-4782-4D07-9FBE-CB07333A746D}"/>
                  </a:ext>
                </a:extLst>
              </p:cNvPr>
              <p:cNvSpPr txBox="1"/>
              <p:nvPr/>
            </p:nvSpPr>
            <p:spPr>
              <a:xfrm>
                <a:off x="8255060" y="5064977"/>
                <a:ext cx="137505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𝑡𝑟𝑢𝑡h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=5.02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>
          <p:sp>
            <p:nvSpPr>
              <p:cNvPr id="26" name="CasellaDiTesto 25">
                <a:extLst>
                  <a:ext uri="{FF2B5EF4-FFF2-40B4-BE49-F238E27FC236}">
                    <a16:creationId xmlns:a16="http://schemas.microsoft.com/office/drawing/2014/main" id="{13090830-4782-4D07-9FBE-CB07333A74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5060" y="5064977"/>
                <a:ext cx="1375056" cy="276999"/>
              </a:xfrm>
              <a:prstGeom prst="rect">
                <a:avLst/>
              </a:prstGeom>
              <a:blipFill>
                <a:blip r:embed="rId7"/>
                <a:stretch>
                  <a:fillRect l="-1770" r="-3540" b="-20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529433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EA5083B-CC27-4F1C-AD03-E3DBEC1C9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8" y="446560"/>
            <a:ext cx="9198117" cy="450762"/>
          </a:xfrm>
          <a:prstGeom prst="rect">
            <a:avLst/>
          </a:prstGeom>
        </p:spPr>
        <p:txBody>
          <a:bodyPr rtlCol="0" anchor="ctr">
            <a:normAutofit/>
          </a:bodyPr>
          <a:lstStyle/>
          <a:p>
            <a:pPr rtl="0"/>
            <a:r>
              <a:rPr lang="it-IT" dirty="0" err="1"/>
              <a:t>Results</a:t>
            </a:r>
            <a:endParaRPr lang="it-IT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6D051DA-5DAD-43A7-A238-51C63BA59FE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772820" y="6401750"/>
            <a:ext cx="278418" cy="274324"/>
          </a:xfrm>
          <a:prstGeom prst="rect">
            <a:avLst/>
          </a:prstGeo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fld id="{19B51A1E-902D-48AF-9020-955120F399B6}" type="slidenum">
              <a:rPr lang="it-IT" smtClean="0"/>
              <a:pPr rtl="0">
                <a:spcAft>
                  <a:spcPts val="600"/>
                </a:spcAft>
              </a:pPr>
              <a:t>18</a:t>
            </a:fld>
            <a:endParaRPr lang="it-IT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4CD9F931-BD44-404D-9CC3-10323FD13F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93365" y="997462"/>
            <a:ext cx="2919674" cy="2565000"/>
          </a:xfrm>
          <a:prstGeom prst="rect">
            <a:avLst/>
          </a:prstGeom>
        </p:spPr>
      </p:pic>
      <p:sp>
        <p:nvSpPr>
          <p:cNvPr id="9" name="Segnaposto contenuto 3">
            <a:extLst>
              <a:ext uri="{FF2B5EF4-FFF2-40B4-BE49-F238E27FC236}">
                <a16:creationId xmlns:a16="http://schemas.microsoft.com/office/drawing/2014/main" id="{B02CBB21-1BC7-4F5C-9D1A-B6D7C1AB9B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568" y="1296140"/>
            <a:ext cx="3774411" cy="802251"/>
          </a:xfrm>
          <a:prstGeom prst="rect">
            <a:avLst/>
          </a:prstGeom>
        </p:spPr>
        <p:txBody>
          <a:bodyPr rtlCol="0">
            <a:noAutofit/>
          </a:bodyPr>
          <a:lstStyle/>
          <a:p>
            <a:r>
              <a:rPr lang="en-US" sz="2000" i="1" dirty="0"/>
              <a:t>T  </a:t>
            </a:r>
            <a:r>
              <a:rPr lang="en-US" sz="2000" dirty="0"/>
              <a:t>applied</a:t>
            </a:r>
            <a:r>
              <a:rPr lang="en-US" sz="2000" i="1" dirty="0"/>
              <a:t> </a:t>
            </a:r>
            <a:r>
              <a:rPr lang="en-US" sz="2000" dirty="0"/>
              <a:t>to </a:t>
            </a:r>
            <a:r>
              <a:rPr lang="en-US" sz="2000" dirty="0">
                <a:solidFill>
                  <a:srgbClr val="0070C0"/>
                </a:solidFill>
              </a:rPr>
              <a:t>nominal</a:t>
            </a:r>
            <a:r>
              <a:rPr lang="en-US" sz="2000" dirty="0"/>
              <a:t> and </a:t>
            </a:r>
            <a:r>
              <a:rPr lang="en-US" sz="2000" dirty="0">
                <a:solidFill>
                  <a:schemeClr val="accent6"/>
                </a:solidFill>
              </a:rPr>
              <a:t>shifted </a:t>
            </a:r>
            <a:r>
              <a:rPr lang="en-US" sz="2000" dirty="0"/>
              <a:t>muon momenta samples after all cuts are applied:</a:t>
            </a:r>
            <a:endParaRPr lang="it-IT" sz="2000" dirty="0"/>
          </a:p>
        </p:txBody>
      </p:sp>
      <p:grpSp>
        <p:nvGrpSpPr>
          <p:cNvPr id="5" name="Gruppo 4">
            <a:extLst>
              <a:ext uri="{FF2B5EF4-FFF2-40B4-BE49-F238E27FC236}">
                <a16:creationId xmlns:a16="http://schemas.microsoft.com/office/drawing/2014/main" id="{194F956A-04EC-4103-8720-848DEEECEE2B}"/>
              </a:ext>
            </a:extLst>
          </p:cNvPr>
          <p:cNvGrpSpPr/>
          <p:nvPr/>
        </p:nvGrpSpPr>
        <p:grpSpPr>
          <a:xfrm>
            <a:off x="972918" y="2279962"/>
            <a:ext cx="3004574" cy="1152276"/>
            <a:chOff x="6074799" y="2071236"/>
            <a:chExt cx="3004574" cy="1152276"/>
          </a:xfrm>
        </p:grpSpPr>
        <p:pic>
          <p:nvPicPr>
            <p:cNvPr id="4" name="Immagine 3">
              <a:extLst>
                <a:ext uri="{FF2B5EF4-FFF2-40B4-BE49-F238E27FC236}">
                  <a16:creationId xmlns:a16="http://schemas.microsoft.com/office/drawing/2014/main" id="{D24C8E6C-6FDE-457E-A302-4170042B2E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9134" t="33394" r="43374" b="56222"/>
            <a:stretch/>
          </p:blipFill>
          <p:spPr>
            <a:xfrm>
              <a:off x="6159699" y="2071236"/>
              <a:ext cx="2834773" cy="602334"/>
            </a:xfrm>
            <a:prstGeom prst="rect">
              <a:avLst/>
            </a:prstGeom>
          </p:spPr>
        </p:pic>
        <p:pic>
          <p:nvPicPr>
            <p:cNvPr id="10" name="Immagine 9">
              <a:extLst>
                <a:ext uri="{FF2B5EF4-FFF2-40B4-BE49-F238E27FC236}">
                  <a16:creationId xmlns:a16="http://schemas.microsoft.com/office/drawing/2014/main" id="{FEA8F4D1-201A-4918-BD02-C678CCACC3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3317" t="33394" r="8340" b="56222"/>
            <a:stretch/>
          </p:blipFill>
          <p:spPr>
            <a:xfrm>
              <a:off x="6074799" y="2593398"/>
              <a:ext cx="1900996" cy="605401"/>
            </a:xfrm>
            <a:prstGeom prst="rect">
              <a:avLst/>
            </a:prstGeom>
          </p:spPr>
        </p:pic>
        <p:sp>
          <p:nvSpPr>
            <p:cNvPr id="13" name="Rettangolo 12">
              <a:extLst>
                <a:ext uri="{FF2B5EF4-FFF2-40B4-BE49-F238E27FC236}">
                  <a16:creationId xmlns:a16="http://schemas.microsoft.com/office/drawing/2014/main" id="{DF5DEEFC-D867-4C28-92D1-1213A72C595C}"/>
                </a:ext>
              </a:extLst>
            </p:cNvPr>
            <p:cNvSpPr/>
            <p:nvPr/>
          </p:nvSpPr>
          <p:spPr>
            <a:xfrm>
              <a:off x="6074799" y="2072617"/>
              <a:ext cx="3004574" cy="1150895"/>
            </a:xfrm>
            <a:prstGeom prst="rect">
              <a:avLst/>
            </a:prstGeom>
            <a:noFill/>
            <a:ln w="381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pic>
        <p:nvPicPr>
          <p:cNvPr id="11" name="Immagine 10">
            <a:extLst>
              <a:ext uri="{FF2B5EF4-FFF2-40B4-BE49-F238E27FC236}">
                <a16:creationId xmlns:a16="http://schemas.microsoft.com/office/drawing/2014/main" id="{76AB3D62-1FC1-47E3-BE50-3A822BEBF9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553631" y="3873686"/>
            <a:ext cx="2212833" cy="2159619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9A8E92D9-4B57-47B6-B0FD-9097B2D2064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74507" y="3873686"/>
            <a:ext cx="2212832" cy="2159617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CB102C53-A01D-4A88-98C6-B58DE6D2C44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80533" y="3873686"/>
            <a:ext cx="2212832" cy="2159617"/>
          </a:xfrm>
          <a:prstGeom prst="rect">
            <a:avLst/>
          </a:prstGeom>
        </p:spPr>
      </p:pic>
      <p:sp>
        <p:nvSpPr>
          <p:cNvPr id="3" name="Rettangolo 2">
            <a:extLst>
              <a:ext uri="{FF2B5EF4-FFF2-40B4-BE49-F238E27FC236}">
                <a16:creationId xmlns:a16="http://schemas.microsoft.com/office/drawing/2014/main" id="{4BFF11C6-39AD-4863-B958-ABCF36B6FAE3}"/>
              </a:ext>
            </a:extLst>
          </p:cNvPr>
          <p:cNvSpPr/>
          <p:nvPr/>
        </p:nvSpPr>
        <p:spPr>
          <a:xfrm>
            <a:off x="552448" y="3586128"/>
            <a:ext cx="384551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Evolution of p-value with sample size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ttangolo 6">
                <a:extLst>
                  <a:ext uri="{FF2B5EF4-FFF2-40B4-BE49-F238E27FC236}">
                    <a16:creationId xmlns:a16="http://schemas.microsoft.com/office/drawing/2014/main" id="{0E92BE6F-BED6-4FB3-AD42-22B363DE5569}"/>
                  </a:ext>
                </a:extLst>
              </p:cNvPr>
              <p:cNvSpPr/>
              <p:nvPr/>
            </p:nvSpPr>
            <p:spPr>
              <a:xfrm>
                <a:off x="1015369" y="4415904"/>
                <a:ext cx="2982789" cy="1323439"/>
              </a:xfrm>
              <a:prstGeom prst="rect">
                <a:avLst/>
              </a:prstGeom>
              <a:ln w="38100">
                <a:solidFill>
                  <a:schemeClr val="accent6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US" sz="2000" dirty="0"/>
                  <a:t>With a sample </a:t>
                </a:r>
                <a14:m>
                  <m:oMath xmlns:m="http://schemas.openxmlformats.org/officeDocument/2006/math">
                    <m:r>
                      <a:rPr lang="it-IT" sz="2000" i="1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&gt;1.2×</m:t>
                    </m:r>
                    <m:sSup>
                      <m:sSupPr>
                        <m:ctrlPr>
                          <a:rPr lang="it-IT" sz="2000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2000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it-IT" sz="2000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  <m:r>
                      <a:rPr lang="it-IT" sz="2000" i="1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/>
                  <a:t>we identify the beam anomaly with a confidence level </a:t>
                </a:r>
                <a14:m>
                  <m:oMath xmlns:m="http://schemas.openxmlformats.org/officeDocument/2006/math">
                    <m:r>
                      <a:rPr lang="it-IT" sz="2000" i="1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≥3</m:t>
                    </m:r>
                    <m:r>
                      <a:rPr lang="it-IT" sz="2000" i="1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endParaRPr lang="it-IT" sz="2000" dirty="0"/>
              </a:p>
            </p:txBody>
          </p:sp>
        </mc:Choice>
        <mc:Fallback>
          <p:sp>
            <p:nvSpPr>
              <p:cNvPr id="7" name="Rettangolo 6">
                <a:extLst>
                  <a:ext uri="{FF2B5EF4-FFF2-40B4-BE49-F238E27FC236}">
                    <a16:creationId xmlns:a16="http://schemas.microsoft.com/office/drawing/2014/main" id="{0E92BE6F-BED6-4FB3-AD42-22B363DE556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5369" y="4415904"/>
                <a:ext cx="2982789" cy="1323439"/>
              </a:xfrm>
              <a:prstGeom prst="rect">
                <a:avLst/>
              </a:prstGeom>
              <a:blipFill>
                <a:blip r:embed="rId7"/>
                <a:stretch>
                  <a:fillRect l="-1616" t="-897" r="-1616" b="-5830"/>
                </a:stretch>
              </a:blipFill>
              <a:ln w="38100">
                <a:solidFill>
                  <a:schemeClr val="accent6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052423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EA5083B-CC27-4F1C-AD03-E3DBEC1C9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413238"/>
            <a:ext cx="9198117" cy="450762"/>
          </a:xfrm>
          <a:prstGeom prst="rect">
            <a:avLst/>
          </a:prstGeom>
        </p:spPr>
        <p:txBody>
          <a:bodyPr rtlCol="0" anchor="ctr">
            <a:normAutofit/>
          </a:bodyPr>
          <a:lstStyle/>
          <a:p>
            <a:pPr rtl="0"/>
            <a:r>
              <a:rPr lang="it-IT" dirty="0" err="1"/>
              <a:t>conclusions</a:t>
            </a:r>
            <a:endParaRPr lang="it-IT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Segnaposto contenuto 3">
                <a:extLst>
                  <a:ext uri="{FF2B5EF4-FFF2-40B4-BE49-F238E27FC236}">
                    <a16:creationId xmlns:a16="http://schemas.microsoft.com/office/drawing/2014/main" id="{125E40B9-054F-4D79-BD17-68E71C740D0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1999" y="1033912"/>
                <a:ext cx="11263057" cy="5367838"/>
              </a:xfrm>
              <a:prstGeom prst="rect">
                <a:avLst/>
              </a:prstGeom>
            </p:spPr>
            <p:txBody>
              <a:bodyPr rtlCol="0">
                <a:noAutofit/>
              </a:bodyPr>
              <a:lstStyle/>
              <a:p>
                <a:r>
                  <a:rPr lang="en-US" sz="2200" dirty="0">
                    <a:solidFill>
                      <a:schemeClr val="accent4"/>
                    </a:solidFill>
                  </a:rPr>
                  <a:t>DUNE</a:t>
                </a:r>
                <a:r>
                  <a:rPr lang="en-US" sz="2200" dirty="0"/>
                  <a:t> will be a next generation neutrino oscillation Long Baseline accelerator experiment aiming at  measuring </a:t>
                </a:r>
                <a:r>
                  <a:rPr lang="en-US" sz="2200" dirty="0">
                    <a:solidFill>
                      <a:schemeClr val="accent4"/>
                    </a:solidFill>
                  </a:rPr>
                  <a:t>CP violation </a:t>
                </a:r>
                <a:r>
                  <a:rPr lang="en-US" sz="2200" dirty="0"/>
                  <a:t>and mass ordering</a:t>
                </a:r>
              </a:p>
              <a:p>
                <a:r>
                  <a:rPr lang="en-US" sz="2200" dirty="0"/>
                  <a:t>One essential component will be the beam monitoring </a:t>
                </a:r>
                <a:r>
                  <a:rPr lang="en-US" sz="2200" dirty="0">
                    <a:solidFill>
                      <a:schemeClr val="accent4"/>
                    </a:solidFill>
                  </a:rPr>
                  <a:t>(SAND) </a:t>
                </a:r>
                <a:r>
                  <a:rPr lang="en-US" sz="2200" dirty="0"/>
                  <a:t>which will exploit KLOE’s magnet and </a:t>
                </a:r>
                <a:r>
                  <a:rPr lang="en-US" sz="2200" dirty="0" err="1"/>
                  <a:t>e.m.</a:t>
                </a:r>
                <a:r>
                  <a:rPr lang="en-US" sz="2200" dirty="0"/>
                  <a:t> calorimeter</a:t>
                </a:r>
              </a:p>
              <a:p>
                <a:r>
                  <a:rPr lang="en-US" sz="2200" dirty="0"/>
                  <a:t>In this thesis, I studied the </a:t>
                </a:r>
                <a:r>
                  <a:rPr lang="en-US" sz="2200" dirty="0">
                    <a:solidFill>
                      <a:schemeClr val="accent4"/>
                    </a:solidFill>
                  </a:rPr>
                  <a:t>beam monitoring capabilities</a:t>
                </a:r>
                <a:r>
                  <a:rPr lang="en-US" sz="2200" dirty="0"/>
                  <a:t> of the SAND detector, comparing on a weekly basis the muon momentum distribution, from a sample in standard conditions (</a:t>
                </a:r>
                <a:r>
                  <a:rPr lang="en-US" sz="2200" dirty="0">
                    <a:solidFill>
                      <a:srgbClr val="0070C0"/>
                    </a:solidFill>
                  </a:rPr>
                  <a:t>nominal</a:t>
                </a:r>
                <a:r>
                  <a:rPr lang="en-US" sz="2200" dirty="0"/>
                  <a:t>) and one where an anomaly was introduced (</a:t>
                </a:r>
                <a:r>
                  <a:rPr lang="en-US" sz="2200" dirty="0">
                    <a:solidFill>
                      <a:schemeClr val="accent6"/>
                    </a:solidFill>
                  </a:rPr>
                  <a:t>shifted</a:t>
                </a:r>
                <a:r>
                  <a:rPr lang="en-US" sz="2200" dirty="0"/>
                  <a:t>)</a:t>
                </a:r>
              </a:p>
              <a:p>
                <a:r>
                  <a:rPr lang="en-US" sz="2200" dirty="0"/>
                  <a:t>After defining a fiducial volume and quality selection SAND will be able to exclude the nominal beam hypothesis with a confidence level corresponding to </a:t>
                </a:r>
                <a14:m>
                  <m:oMath xmlns:m="http://schemas.openxmlformats.org/officeDocument/2006/math">
                    <m:r>
                      <a:rPr lang="it-IT" sz="2200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∼3.8</m:t>
                    </m:r>
                    <m:r>
                      <a:rPr lang="it-IT" sz="2200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endParaRPr lang="en-US" sz="2200" dirty="0">
                  <a:solidFill>
                    <a:schemeClr val="accent4"/>
                  </a:solidFill>
                </a:endParaRPr>
              </a:p>
              <a:p>
                <a:r>
                  <a:rPr lang="en-US" sz="2200" dirty="0"/>
                  <a:t>With a sample </a:t>
                </a:r>
                <a14:m>
                  <m:oMath xmlns:m="http://schemas.openxmlformats.org/officeDocument/2006/math">
                    <m:r>
                      <a:rPr lang="it-IT" sz="220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&gt;1.2×</m:t>
                    </m:r>
                    <m:sSup>
                      <m:sSupPr>
                        <m:ctrlPr>
                          <a:rPr lang="it-IT" sz="22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22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it-IT" sz="22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  <m:r>
                      <a:rPr lang="it-IT" sz="2200" i="1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200" dirty="0"/>
                  <a:t>we identify the beam anomaly with a confidence level </a:t>
                </a:r>
                <a14:m>
                  <m:oMath xmlns:m="http://schemas.openxmlformats.org/officeDocument/2006/math">
                    <m:r>
                      <a:rPr lang="it-IT" sz="220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≥3</m:t>
                    </m:r>
                    <m:r>
                      <a:rPr lang="it-IT" sz="220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endParaRPr lang="en-US" sz="2200" dirty="0">
                  <a:solidFill>
                    <a:schemeClr val="accent4"/>
                  </a:solidFill>
                </a:endParaRPr>
              </a:p>
              <a:p>
                <a:r>
                  <a:rPr lang="en-US" sz="2200" dirty="0"/>
                  <a:t>The result can be improved: </a:t>
                </a:r>
              </a:p>
              <a:p>
                <a:pPr lvl="1"/>
                <a:r>
                  <a:rPr lang="en-US" sz="2200" dirty="0"/>
                  <a:t>Include neutrino interactions in the STT;</a:t>
                </a:r>
              </a:p>
              <a:p>
                <a:pPr lvl="1"/>
                <a:r>
                  <a:rPr lang="en-US" sz="2200" dirty="0"/>
                  <a:t>Optimize fiducial and quality cuts; </a:t>
                </a:r>
              </a:p>
              <a:p>
                <a:pPr lvl="1"/>
                <a:r>
                  <a:rPr lang="en-US" sz="2200" dirty="0"/>
                  <a:t>Consider also the possible modification of the shape of the beam studying the geometric distribution of interaction points;</a:t>
                </a:r>
                <a:endParaRPr lang="it-IT" sz="2200" dirty="0"/>
              </a:p>
            </p:txBody>
          </p:sp>
        </mc:Choice>
        <mc:Fallback>
          <p:sp>
            <p:nvSpPr>
              <p:cNvPr id="4" name="Segnaposto contenuto 3">
                <a:extLst>
                  <a:ext uri="{FF2B5EF4-FFF2-40B4-BE49-F238E27FC236}">
                    <a16:creationId xmlns:a16="http://schemas.microsoft.com/office/drawing/2014/main" id="{125E40B9-054F-4D79-BD17-68E71C740D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1999" y="1033912"/>
                <a:ext cx="11263057" cy="5367838"/>
              </a:xfrm>
              <a:prstGeom prst="rect">
                <a:avLst/>
              </a:prstGeom>
              <a:blipFill>
                <a:blip r:embed="rId2"/>
                <a:stretch>
                  <a:fillRect l="-1462" t="-2273" r="-650" b="-295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6D051DA-5DAD-43A7-A238-51C63BA59FE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772820" y="6401750"/>
            <a:ext cx="278418" cy="274324"/>
          </a:xfrm>
          <a:prstGeom prst="rect">
            <a:avLst/>
          </a:prstGeo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fld id="{19B51A1E-902D-48AF-9020-955120F399B6}" type="slidenum">
              <a:rPr lang="it-IT" smtClean="0"/>
              <a:pPr rtl="0">
                <a:spcAft>
                  <a:spcPts val="600"/>
                </a:spcAft>
              </a:pPr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090256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EA5083B-CC27-4F1C-AD03-E3DBEC1C9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413238"/>
            <a:ext cx="9198117" cy="450762"/>
          </a:xfrm>
          <a:prstGeom prst="rect">
            <a:avLst/>
          </a:prstGeom>
        </p:spPr>
        <p:txBody>
          <a:bodyPr rtlCol="0" anchor="ctr">
            <a:normAutofit/>
          </a:bodyPr>
          <a:lstStyle/>
          <a:p>
            <a:pPr rtl="0"/>
            <a:r>
              <a:rPr lang="it-IT" dirty="0"/>
              <a:t>Neutrino </a:t>
            </a:r>
            <a:r>
              <a:rPr lang="it-IT" dirty="0" err="1"/>
              <a:t>oscillations</a:t>
            </a:r>
            <a:endParaRPr lang="it-IT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6D051DA-5DAD-43A7-A238-51C63BA59FE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772820" y="6401750"/>
            <a:ext cx="278418" cy="274324"/>
          </a:xfrm>
          <a:prstGeom prst="rect">
            <a:avLst/>
          </a:prstGeo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fld id="{19B51A1E-902D-48AF-9020-955120F399B6}" type="slidenum">
              <a:rPr lang="it-IT" smtClean="0"/>
              <a:pPr rtl="0">
                <a:spcAft>
                  <a:spcPts val="600"/>
                </a:spcAft>
              </a:pPr>
              <a:t>2</a:t>
            </a:fld>
            <a:endParaRPr lang="it-IT"/>
          </a:p>
        </p:txBody>
      </p:sp>
      <p:pic>
        <p:nvPicPr>
          <p:cNvPr id="5" name="Immagine 4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151C9F73-F4B1-44AB-ADA5-C337FD501C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672" y="3752992"/>
            <a:ext cx="4701939" cy="264875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1ECA2926-80D0-4C2F-9566-45A934E09244}"/>
                  </a:ext>
                </a:extLst>
              </p:cNvPr>
              <p:cNvSpPr txBox="1"/>
              <p:nvPr/>
            </p:nvSpPr>
            <p:spPr>
              <a:xfrm>
                <a:off x="688208" y="1070075"/>
                <a:ext cx="7119361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dirty="0">
                    <a:solidFill>
                      <a:schemeClr val="accent6"/>
                    </a:solidFill>
                  </a:rPr>
                  <a:t>Neutrino mixing</a:t>
                </a:r>
                <a:r>
                  <a:rPr lang="it-IT" dirty="0"/>
                  <a:t>: </a:t>
                </a:r>
                <a:r>
                  <a:rPr lang="it-IT" dirty="0" err="1"/>
                  <a:t>three</a:t>
                </a:r>
                <a:r>
                  <a:rPr lang="it-IT" dirty="0"/>
                  <a:t> </a:t>
                </a:r>
                <a:r>
                  <a:rPr lang="it-IT" dirty="0" err="1"/>
                  <a:t>flavour</a:t>
                </a:r>
                <a:r>
                  <a:rPr lang="it-IT" dirty="0"/>
                  <a:t> </a:t>
                </a:r>
                <a:r>
                  <a:rPr lang="it-IT" dirty="0" err="1"/>
                  <a:t>eigenstates</a:t>
                </a:r>
                <a:r>
                  <a:rPr lang="it-IT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𝜈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</m:sSub>
                  </m:oMath>
                </a14:m>
                <a:r>
                  <a:rPr lang="it-IT" dirty="0"/>
                  <a:t> are </a:t>
                </a:r>
                <a:r>
                  <a:rPr lang="it-IT" dirty="0" err="1"/>
                  <a:t>connected</a:t>
                </a:r>
                <a:r>
                  <a:rPr lang="it-IT" dirty="0"/>
                  <a:t> to 3 mass </a:t>
                </a:r>
                <a:r>
                  <a:rPr lang="it-IT" dirty="0" err="1"/>
                  <a:t>eigenstates</a:t>
                </a:r>
                <a:r>
                  <a:rPr lang="it-IT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𝜈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it-IT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dirty="0"/>
                  <a:t>by </a:t>
                </a:r>
                <a:r>
                  <a:rPr lang="it-IT" dirty="0" err="1"/>
                  <a:t>unitary</a:t>
                </a:r>
                <a:r>
                  <a:rPr lang="it-IT" dirty="0"/>
                  <a:t> mixing </a:t>
                </a:r>
                <a:r>
                  <a:rPr lang="it-IT" dirty="0" err="1"/>
                  <a:t>matrix</a:t>
                </a:r>
                <a:r>
                  <a:rPr lang="it-IT" dirty="0"/>
                  <a:t> U</a:t>
                </a:r>
                <a:endParaRPr lang="it-IT" dirty="0">
                  <a:solidFill>
                    <a:schemeClr val="accent6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dirty="0">
                    <a:solidFill>
                      <a:schemeClr val="accent6"/>
                    </a:solidFill>
                  </a:rPr>
                  <a:t>Neutrino </a:t>
                </a:r>
                <a:r>
                  <a:rPr lang="it-IT" dirty="0" err="1">
                    <a:solidFill>
                      <a:schemeClr val="accent6"/>
                    </a:solidFill>
                  </a:rPr>
                  <a:t>oscillation</a:t>
                </a:r>
                <a:r>
                  <a:rPr lang="it-IT" dirty="0">
                    <a:solidFill>
                      <a:schemeClr val="accent6"/>
                    </a:solidFill>
                  </a:rPr>
                  <a:t>: </a:t>
                </a:r>
                <a:r>
                  <a:rPr lang="it-IT" dirty="0"/>
                  <a:t>in </a:t>
                </a:r>
                <a:r>
                  <a:rPr lang="it-IT" dirty="0" err="1"/>
                  <a:t>flight</a:t>
                </a:r>
                <a:r>
                  <a:rPr lang="it-IT" dirty="0"/>
                  <a:t> </a:t>
                </a:r>
                <a:r>
                  <a:rPr lang="it-IT" dirty="0" err="1"/>
                  <a:t>flavour</a:t>
                </a:r>
                <a:r>
                  <a:rPr lang="it-IT" dirty="0"/>
                  <a:t> </a:t>
                </a:r>
                <a:r>
                  <a:rPr lang="it-IT" dirty="0" err="1"/>
                  <a:t>change</a:t>
                </a:r>
                <a:r>
                  <a:rPr lang="it-IT" dirty="0"/>
                  <a:t> due to neutrino mixing and </a:t>
                </a:r>
                <a:r>
                  <a:rPr lang="it-IT" dirty="0" err="1"/>
                  <a:t>not</a:t>
                </a:r>
                <a:r>
                  <a:rPr lang="it-IT" dirty="0"/>
                  <a:t> degenerate mass </a:t>
                </a:r>
                <a:r>
                  <a:rPr lang="it-IT" dirty="0" err="1"/>
                  <a:t>eigenstates</a:t>
                </a:r>
                <a:endParaRPr lang="it-IT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dirty="0"/>
                  <a:t>No </a:t>
                </a:r>
                <a:r>
                  <a:rPr lang="it-IT" dirty="0" err="1"/>
                  <a:t>right-handed</a:t>
                </a:r>
                <a:r>
                  <a:rPr lang="it-IT" dirty="0"/>
                  <a:t> neutrino in SM makes </a:t>
                </a:r>
                <a:r>
                  <a:rPr lang="it-IT" dirty="0" err="1"/>
                  <a:t>construction</a:t>
                </a:r>
                <a:r>
                  <a:rPr lang="it-IT" dirty="0"/>
                  <a:t> of neutrino Dirac mass </a:t>
                </a:r>
                <a:r>
                  <a:rPr lang="it-IT" dirty="0" err="1"/>
                  <a:t>term</a:t>
                </a:r>
                <a:r>
                  <a:rPr lang="it-IT" dirty="0"/>
                  <a:t> </a:t>
                </a:r>
                <a:r>
                  <a:rPr lang="it-IT" dirty="0" err="1"/>
                  <a:t>impossible</a:t>
                </a:r>
                <a:endParaRPr lang="it-IT" dirty="0"/>
              </a:p>
            </p:txBody>
          </p:sp>
        </mc:Choice>
        <mc:Fallback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1ECA2926-80D0-4C2F-9566-45A934E092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208" y="1070075"/>
                <a:ext cx="7119361" cy="1754326"/>
              </a:xfrm>
              <a:prstGeom prst="rect">
                <a:avLst/>
              </a:prstGeom>
              <a:blipFill>
                <a:blip r:embed="rId3"/>
                <a:stretch>
                  <a:fillRect l="-599" t="-2091" r="-1199" b="-487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383750C3-1631-4297-BBDE-3A44FA9D8B46}"/>
                  </a:ext>
                </a:extLst>
              </p:cNvPr>
              <p:cNvSpPr txBox="1"/>
              <p:nvPr/>
            </p:nvSpPr>
            <p:spPr>
              <a:xfrm>
                <a:off x="8542418" y="1217085"/>
                <a:ext cx="2719137" cy="74693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</m:e>
                            <m:sub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sub>
                          </m:sSub>
                        </m:e>
                      </m:d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m:rPr>
                                  <m:sty m:val="p"/>
                                </m:r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</m:e>
                      </m:nary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𝜈</m:t>
                          </m:r>
                        </m:e>
                        <m:sub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⟩</m:t>
                      </m:r>
                    </m:oMath>
                  </m:oMathPara>
                </a14:m>
                <a:endParaRPr lang="it-IT" sz="2000" dirty="0"/>
              </a:p>
            </p:txBody>
          </p:sp>
        </mc:Choice>
        <mc:Fallback xmlns="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383750C3-1631-4297-BBDE-3A44FA9D8B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2418" y="1217085"/>
                <a:ext cx="2719137" cy="74693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ttangolo 6">
                <a:extLst>
                  <a:ext uri="{FF2B5EF4-FFF2-40B4-BE49-F238E27FC236}">
                    <a16:creationId xmlns:a16="http://schemas.microsoft.com/office/drawing/2014/main" id="{4B2614B6-EF21-4E43-922E-7C5F4579FB7F}"/>
                  </a:ext>
                </a:extLst>
              </p:cNvPr>
              <p:cNvSpPr/>
              <p:nvPr/>
            </p:nvSpPr>
            <p:spPr>
              <a:xfrm>
                <a:off x="8810565" y="1985197"/>
                <a:ext cx="2182842" cy="8392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it-IT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000" i="1"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</m:e>
                            <m:sub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it-IT" sz="20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it-IT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sz="2000" i="1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it-IT" sz="20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m:rPr>
                                  <m:sty m:val="p"/>
                                </m:rPr>
                                <a:rPr lang="it-IT" sz="2000" i="1"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  <m:sup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</m:e>
                      </m:nary>
                      <m:r>
                        <a:rPr lang="it-IT" sz="2000" i="1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it-IT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i="1">
                              <a:latin typeface="Cambria Math" panose="02040503050406030204" pitchFamily="18" charset="0"/>
                            </a:rPr>
                            <m:t>𝜈</m:t>
                          </m:r>
                        </m:e>
                        <m:sub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  <m:r>
                        <a:rPr lang="it-IT" sz="2000" i="1">
                          <a:latin typeface="Cambria Math" panose="02040503050406030204" pitchFamily="18" charset="0"/>
                        </a:rPr>
                        <m:t>⟩</m:t>
                      </m:r>
                    </m:oMath>
                  </m:oMathPara>
                </a14:m>
                <a:endParaRPr lang="it-IT" sz="2000" dirty="0"/>
              </a:p>
            </p:txBody>
          </p:sp>
        </mc:Choice>
        <mc:Fallback xmlns="">
          <p:sp>
            <p:nvSpPr>
              <p:cNvPr id="7" name="Rettangolo 6">
                <a:extLst>
                  <a:ext uri="{FF2B5EF4-FFF2-40B4-BE49-F238E27FC236}">
                    <a16:creationId xmlns:a16="http://schemas.microsoft.com/office/drawing/2014/main" id="{4B2614B6-EF21-4E43-922E-7C5F4579FB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0565" y="1985197"/>
                <a:ext cx="2182842" cy="83920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EEAF49CE-BC6B-4751-BE36-1D168C185227}"/>
                  </a:ext>
                </a:extLst>
              </p:cNvPr>
              <p:cNvSpPr txBox="1"/>
              <p:nvPr/>
            </p:nvSpPr>
            <p:spPr>
              <a:xfrm>
                <a:off x="6096000" y="4613141"/>
                <a:ext cx="5125075" cy="9284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/>
                  <a:t>Still major </a:t>
                </a:r>
                <a:r>
                  <a:rPr lang="it-IT" dirty="0" err="1"/>
                  <a:t>unknowns</a:t>
                </a:r>
                <a:r>
                  <a:rPr lang="it-IT" dirty="0"/>
                  <a:t>: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it-IT" dirty="0">
                    <a:solidFill>
                      <a:schemeClr val="accent6"/>
                    </a:solidFill>
                  </a:rPr>
                  <a:t>Existence of CP </a:t>
                </a:r>
                <a:r>
                  <a:rPr lang="it-IT" dirty="0" err="1">
                    <a:solidFill>
                      <a:schemeClr val="accent6"/>
                    </a:solidFill>
                  </a:rPr>
                  <a:t>violation</a:t>
                </a:r>
                <a:r>
                  <a:rPr lang="it-IT" dirty="0">
                    <a:solidFill>
                      <a:schemeClr val="accent6"/>
                    </a:solidFill>
                  </a:rPr>
                  <a:t> in neutrino </a:t>
                </a:r>
                <a:r>
                  <a:rPr lang="it-IT" dirty="0" err="1">
                    <a:solidFill>
                      <a:schemeClr val="accent6"/>
                    </a:solidFill>
                  </a:rPr>
                  <a:t>sector</a:t>
                </a:r>
                <a:r>
                  <a:rPr lang="it-IT" dirty="0">
                    <a:solidFill>
                      <a:schemeClr val="accent6"/>
                    </a:solidFill>
                  </a:rPr>
                  <a:t>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it-IT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𝐶𝑃</m:t>
                        </m:r>
                      </m:sub>
                    </m:sSub>
                  </m:oMath>
                </a14:m>
                <a:endParaRPr lang="it-IT" dirty="0">
                  <a:solidFill>
                    <a:schemeClr val="accent6"/>
                  </a:solidFill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it-IT" dirty="0">
                    <a:solidFill>
                      <a:schemeClr val="accent6"/>
                    </a:solidFill>
                  </a:rPr>
                  <a:t>Neutrino mass </a:t>
                </a:r>
                <a:r>
                  <a:rPr lang="it-IT" dirty="0" err="1">
                    <a:solidFill>
                      <a:schemeClr val="accent6"/>
                    </a:solidFill>
                  </a:rPr>
                  <a:t>ordering</a:t>
                </a:r>
                <a:r>
                  <a:rPr lang="it-IT" dirty="0">
                    <a:solidFill>
                      <a:schemeClr val="accent6"/>
                    </a:solidFill>
                  </a:rPr>
                  <a:t>: </a:t>
                </a:r>
                <a14:m>
                  <m:oMath xmlns:m="http://schemas.openxmlformats.org/officeDocument/2006/math">
                    <m:r>
                      <a:rPr lang="it-IT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𝑠𝑖𝑔𝑛</m:t>
                    </m:r>
                    <m:r>
                      <a:rPr lang="it-IT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it-IT" b="0" i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Δ</m:t>
                    </m:r>
                    <m:sSubSup>
                      <m:sSubSupPr>
                        <m:ctrlPr>
                          <a:rPr lang="it-IT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it-IT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31</m:t>
                        </m:r>
                      </m:sub>
                      <m:sup>
                        <m:r>
                          <a:rPr lang="it-IT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it-IT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it-IT" dirty="0">
                    <a:solidFill>
                      <a:schemeClr val="accent6"/>
                    </a:solidFill>
                  </a:rPr>
                  <a:t> </a:t>
                </a:r>
              </a:p>
            </p:txBody>
          </p:sp>
        </mc:Choice>
        <mc:Fallback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EEAF49CE-BC6B-4751-BE36-1D168C1852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4613141"/>
                <a:ext cx="5125075" cy="928459"/>
              </a:xfrm>
              <a:prstGeom prst="rect">
                <a:avLst/>
              </a:prstGeom>
              <a:blipFill>
                <a:blip r:embed="rId6"/>
                <a:stretch>
                  <a:fillRect l="-951" t="-3947" b="-986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asellaDiTesto 8">
            <a:extLst>
              <a:ext uri="{FF2B5EF4-FFF2-40B4-BE49-F238E27FC236}">
                <a16:creationId xmlns:a16="http://schemas.microsoft.com/office/drawing/2014/main" id="{A8BC4E8F-0238-49FA-ACBD-9E90FB7A396B}"/>
              </a:ext>
            </a:extLst>
          </p:cNvPr>
          <p:cNvSpPr txBox="1"/>
          <p:nvPr/>
        </p:nvSpPr>
        <p:spPr>
          <a:xfrm>
            <a:off x="1836597" y="3059668"/>
            <a:ext cx="4822582" cy="369332"/>
          </a:xfrm>
          <a:prstGeom prst="rect">
            <a:avLst/>
          </a:prstGeom>
          <a:noFill/>
          <a:ln w="1905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accent6"/>
                </a:solidFill>
              </a:rPr>
              <a:t>Neutrino </a:t>
            </a:r>
            <a:r>
              <a:rPr lang="it-IT" dirty="0" err="1">
                <a:solidFill>
                  <a:schemeClr val="accent6"/>
                </a:solidFill>
              </a:rPr>
              <a:t>oscillations</a:t>
            </a:r>
            <a:r>
              <a:rPr lang="it-IT" dirty="0">
                <a:solidFill>
                  <a:schemeClr val="accent6"/>
                </a:solidFill>
              </a:rPr>
              <a:t> </a:t>
            </a:r>
            <a:r>
              <a:rPr lang="it-IT" dirty="0" err="1">
                <a:solidFill>
                  <a:schemeClr val="accent6"/>
                </a:solidFill>
              </a:rPr>
              <a:t>require</a:t>
            </a:r>
            <a:r>
              <a:rPr lang="it-IT" dirty="0">
                <a:solidFill>
                  <a:schemeClr val="accent6"/>
                </a:solidFill>
              </a:rPr>
              <a:t> extension of the SM</a:t>
            </a:r>
          </a:p>
        </p:txBody>
      </p:sp>
    </p:spTree>
    <p:extLst>
      <p:ext uri="{BB962C8B-B14F-4D97-AF65-F5344CB8AC3E}">
        <p14:creationId xmlns:p14="http://schemas.microsoft.com/office/powerpoint/2010/main" val="36443561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EA5083B-CC27-4F1C-AD03-E3DBEC1C9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413238"/>
            <a:ext cx="9198117" cy="450762"/>
          </a:xfrm>
          <a:prstGeom prst="rect">
            <a:avLst/>
          </a:prstGeom>
        </p:spPr>
        <p:txBody>
          <a:bodyPr rtlCol="0" anchor="ctr">
            <a:normAutofit/>
          </a:bodyPr>
          <a:lstStyle/>
          <a:p>
            <a:pPr rtl="0"/>
            <a:r>
              <a:rPr lang="it-IT" dirty="0"/>
              <a:t>DUNE: deep underground neutrino </a:t>
            </a:r>
            <a:r>
              <a:rPr lang="it-IT" dirty="0" err="1"/>
              <a:t>experiment</a:t>
            </a:r>
            <a:endParaRPr lang="it-IT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6D051DA-5DAD-43A7-A238-51C63BA59FE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772820" y="6401750"/>
            <a:ext cx="278418" cy="274324"/>
          </a:xfrm>
          <a:prstGeom prst="rect">
            <a:avLst/>
          </a:prstGeo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fld id="{19B51A1E-902D-48AF-9020-955120F399B6}" type="slidenum">
              <a:rPr lang="it-IT" smtClean="0"/>
              <a:pPr rtl="0">
                <a:spcAft>
                  <a:spcPts val="600"/>
                </a:spcAft>
              </a:pPr>
              <a:t>3</a:t>
            </a:fld>
            <a:endParaRPr lang="it-IT"/>
          </a:p>
        </p:txBody>
      </p:sp>
      <p:pic>
        <p:nvPicPr>
          <p:cNvPr id="1026" name="Picture 2" descr="Risultato immagini per dune experiment">
            <a:extLst>
              <a:ext uri="{FF2B5EF4-FFF2-40B4-BE49-F238E27FC236}">
                <a16:creationId xmlns:a16="http://schemas.microsoft.com/office/drawing/2014/main" id="{FB2A9305-A8FF-464E-B0CE-F36E17D1F3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5057" y="1064027"/>
            <a:ext cx="8721881" cy="2895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535DC3F9-A5B0-442B-8040-B412A8F6BBC4}"/>
              </a:ext>
            </a:extLst>
          </p:cNvPr>
          <p:cNvSpPr txBox="1"/>
          <p:nvPr/>
        </p:nvSpPr>
        <p:spPr>
          <a:xfrm>
            <a:off x="5804206" y="2987958"/>
            <a:ext cx="13979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NEAR DETECTOR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C26251AF-DE8B-4594-8CAD-EFDBF4786635}"/>
              </a:ext>
            </a:extLst>
          </p:cNvPr>
          <p:cNvSpPr txBox="1"/>
          <p:nvPr/>
        </p:nvSpPr>
        <p:spPr>
          <a:xfrm>
            <a:off x="3880830" y="3542910"/>
            <a:ext cx="13979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FAR DETECTOR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8A19AA77-E74E-481B-B0FA-98EB2F6A375B}"/>
                  </a:ext>
                </a:extLst>
              </p:cNvPr>
              <p:cNvSpPr txBox="1"/>
              <p:nvPr/>
            </p:nvSpPr>
            <p:spPr>
              <a:xfrm>
                <a:off x="211750" y="4130250"/>
                <a:ext cx="11768496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dirty="0"/>
                  <a:t>DUNE </a:t>
                </a:r>
                <a:r>
                  <a:rPr lang="it-IT" dirty="0" err="1"/>
                  <a:t>will</a:t>
                </a:r>
                <a:r>
                  <a:rPr lang="it-IT" dirty="0"/>
                  <a:t> be a long baseline </a:t>
                </a:r>
                <a:r>
                  <a:rPr lang="it-IT" dirty="0" err="1"/>
                  <a:t>accelerator</a:t>
                </a:r>
                <a:r>
                  <a:rPr lang="it-IT" dirty="0"/>
                  <a:t> neutrino </a:t>
                </a:r>
                <a:r>
                  <a:rPr lang="it-IT" dirty="0" err="1"/>
                  <a:t>experiment</a:t>
                </a:r>
                <a:r>
                  <a:rPr lang="it-IT" dirty="0"/>
                  <a:t> </a:t>
                </a:r>
                <a:r>
                  <a:rPr lang="it-IT" dirty="0" err="1"/>
                  <a:t>aiming</a:t>
                </a:r>
                <a:r>
                  <a:rPr lang="it-IT" dirty="0"/>
                  <a:t> to </a:t>
                </a:r>
                <a:r>
                  <a:rPr lang="it-IT" dirty="0" err="1"/>
                  <a:t>measure</a:t>
                </a:r>
                <a:r>
                  <a:rPr lang="it-IT" dirty="0"/>
                  <a:t> CP </a:t>
                </a:r>
                <a:r>
                  <a:rPr lang="it-IT" dirty="0" err="1"/>
                  <a:t>violation</a:t>
                </a:r>
                <a:r>
                  <a:rPr lang="it-IT" dirty="0"/>
                  <a:t> and mass </a:t>
                </a:r>
                <a:r>
                  <a:rPr lang="it-IT" dirty="0" err="1"/>
                  <a:t>ordering</a:t>
                </a:r>
                <a:endParaRPr lang="it-IT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dirty="0"/>
                  <a:t>Three </a:t>
                </a:r>
                <a:r>
                  <a:rPr lang="it-IT" dirty="0" err="1"/>
                  <a:t>main</a:t>
                </a:r>
                <a:r>
                  <a:rPr lang="it-IT" dirty="0"/>
                  <a:t> </a:t>
                </a:r>
                <a:r>
                  <a:rPr lang="it-IT" dirty="0" err="1"/>
                  <a:t>components</a:t>
                </a:r>
                <a:r>
                  <a:rPr lang="it-IT" dirty="0"/>
                  <a:t>: </a:t>
                </a:r>
              </a:p>
              <a:p>
                <a:pPr marL="800100" lvl="1" indent="-342900">
                  <a:buFont typeface="+mj-lt"/>
                  <a:buAutoNum type="arabicPeriod"/>
                </a:pPr>
                <a:r>
                  <a:rPr lang="it-IT" dirty="0" err="1">
                    <a:solidFill>
                      <a:schemeClr val="accent6"/>
                    </a:solidFill>
                  </a:rPr>
                  <a:t>Conventional</a:t>
                </a:r>
                <a:r>
                  <a:rPr lang="it-IT" dirty="0">
                    <a:solidFill>
                      <a:schemeClr val="accent6"/>
                    </a:solidFill>
                  </a:rPr>
                  <a:t> wide-band neutrino </a:t>
                </a:r>
                <a:r>
                  <a:rPr lang="it-IT" dirty="0" err="1">
                    <a:solidFill>
                      <a:schemeClr val="accent6"/>
                    </a:solidFill>
                  </a:rPr>
                  <a:t>beam</a:t>
                </a:r>
                <a:r>
                  <a:rPr lang="it-IT" dirty="0">
                    <a:solidFill>
                      <a:schemeClr val="accent6"/>
                    </a:solidFill>
                  </a:rPr>
                  <a:t>: </a:t>
                </a:r>
                <a:r>
                  <a:rPr lang="it-IT" dirty="0"/>
                  <a:t>Proton </a:t>
                </a:r>
                <a:r>
                  <a:rPr lang="it-IT" dirty="0" err="1"/>
                  <a:t>accelerator</a:t>
                </a:r>
                <a:r>
                  <a:rPr lang="it-IT" dirty="0"/>
                  <a:t> (60-120 GeV) + Target + </a:t>
                </a:r>
                <a:r>
                  <a:rPr lang="it-IT" dirty="0" err="1"/>
                  <a:t>Focusing</a:t>
                </a:r>
                <a:r>
                  <a:rPr lang="it-IT" dirty="0"/>
                  <a:t> </a:t>
                </a:r>
                <a:r>
                  <a:rPr lang="it-IT" dirty="0" err="1"/>
                  <a:t>magnets</a:t>
                </a:r>
                <a:r>
                  <a:rPr lang="it-IT" dirty="0"/>
                  <a:t> (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𝜈</m:t>
                    </m:r>
                    <m:r>
                      <m:rPr>
                        <m:lit/>
                      </m:rPr>
                      <a:rPr lang="it-IT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̅"/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𝜈</m:t>
                        </m:r>
                      </m:e>
                    </m:acc>
                  </m:oMath>
                </a14:m>
                <a:r>
                  <a:rPr lang="it-IT" dirty="0"/>
                  <a:t> modes)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it-IT" b="0" dirty="0"/>
                  <a:t> 1.2 MW</a:t>
                </a:r>
              </a:p>
              <a:p>
                <a:pPr marL="800100" lvl="1" indent="-342900">
                  <a:buFont typeface="+mj-lt"/>
                  <a:buAutoNum type="arabicPeriod"/>
                </a:pPr>
                <a:r>
                  <a:rPr lang="it-IT" dirty="0">
                    <a:solidFill>
                      <a:schemeClr val="accent6"/>
                    </a:solidFill>
                  </a:rPr>
                  <a:t>Far Detector: </a:t>
                </a:r>
                <a:r>
                  <a:rPr lang="it-IT" dirty="0"/>
                  <a:t>4-10kton </a:t>
                </a:r>
                <a:r>
                  <a:rPr lang="it-IT" dirty="0" err="1"/>
                  <a:t>LArTPC</a:t>
                </a:r>
                <a:r>
                  <a:rPr lang="it-IT" dirty="0"/>
                  <a:t> in South Dakota, 1300km from the source</a:t>
                </a:r>
              </a:p>
              <a:p>
                <a:pPr marL="800100" lvl="1" indent="-342900">
                  <a:buFont typeface="+mj-lt"/>
                  <a:buAutoNum type="arabicPeriod"/>
                </a:pPr>
                <a:r>
                  <a:rPr lang="it-IT" dirty="0" err="1">
                    <a:solidFill>
                      <a:schemeClr val="accent6"/>
                    </a:solidFill>
                  </a:rPr>
                  <a:t>Near</a:t>
                </a:r>
                <a:r>
                  <a:rPr lang="it-IT" dirty="0">
                    <a:solidFill>
                      <a:schemeClr val="accent6"/>
                    </a:solidFill>
                  </a:rPr>
                  <a:t> Detector:</a:t>
                </a:r>
              </a:p>
              <a:p>
                <a:pPr marL="1257300" lvl="2" indent="-342900">
                  <a:buFont typeface="Arial" panose="020B0604020202020204" pitchFamily="34" charset="0"/>
                  <a:buChar char="•"/>
                </a:pPr>
                <a:r>
                  <a:rPr lang="it-IT" dirty="0"/>
                  <a:t>2 </a:t>
                </a:r>
                <a:r>
                  <a:rPr lang="it-IT" dirty="0" err="1"/>
                  <a:t>movable</a:t>
                </a:r>
                <a:r>
                  <a:rPr lang="it-IT" dirty="0"/>
                  <a:t> Argon </a:t>
                </a:r>
                <a:r>
                  <a:rPr lang="it-IT" dirty="0" err="1"/>
                  <a:t>based</a:t>
                </a:r>
                <a:r>
                  <a:rPr lang="it-IT" dirty="0"/>
                  <a:t> TPC : </a:t>
                </a:r>
                <a:r>
                  <a:rPr lang="it-IT" dirty="0" err="1"/>
                  <a:t>LArTPC</a:t>
                </a:r>
                <a:r>
                  <a:rPr lang="it-IT" dirty="0"/>
                  <a:t> (</a:t>
                </a:r>
                <a:r>
                  <a:rPr lang="it-IT" dirty="0" err="1">
                    <a:solidFill>
                      <a:schemeClr val="accent4"/>
                    </a:solidFill>
                  </a:rPr>
                  <a:t>ArgonCube</a:t>
                </a:r>
                <a:r>
                  <a:rPr lang="it-IT" dirty="0">
                    <a:solidFill>
                      <a:schemeClr val="accent4"/>
                    </a:solidFill>
                  </a:rPr>
                  <a:t> </a:t>
                </a:r>
                <a:r>
                  <a:rPr lang="it-IT" dirty="0"/>
                  <a:t>) and </a:t>
                </a:r>
                <a:r>
                  <a:rPr lang="it-IT" dirty="0" err="1"/>
                  <a:t>magnetized</a:t>
                </a:r>
                <a:r>
                  <a:rPr lang="it-IT" dirty="0"/>
                  <a:t> low </a:t>
                </a:r>
                <a:r>
                  <a:rPr lang="it-IT" dirty="0" err="1"/>
                  <a:t>density</a:t>
                </a:r>
                <a:r>
                  <a:rPr lang="it-IT" dirty="0"/>
                  <a:t> TPC (</a:t>
                </a:r>
                <a:r>
                  <a:rPr lang="it-IT" dirty="0" err="1">
                    <a:solidFill>
                      <a:schemeClr val="accent4"/>
                    </a:solidFill>
                  </a:rPr>
                  <a:t>HPgTPC</a:t>
                </a:r>
                <a:r>
                  <a:rPr lang="it-IT" dirty="0"/>
                  <a:t>) </a:t>
                </a:r>
              </a:p>
              <a:p>
                <a:pPr marL="1257300" lvl="2" indent="-342900">
                  <a:buFont typeface="Arial" panose="020B0604020202020204" pitchFamily="34" charset="0"/>
                  <a:buChar char="•"/>
                </a:pPr>
                <a:r>
                  <a:rPr lang="it-IT" dirty="0"/>
                  <a:t>On-</a:t>
                </a:r>
                <a:r>
                  <a:rPr lang="it-IT" dirty="0" err="1"/>
                  <a:t>axis</a:t>
                </a:r>
                <a:r>
                  <a:rPr lang="it-IT" dirty="0"/>
                  <a:t> </a:t>
                </a:r>
                <a:r>
                  <a:rPr lang="it-IT" dirty="0" err="1"/>
                  <a:t>beam</a:t>
                </a:r>
                <a:r>
                  <a:rPr lang="it-IT" dirty="0"/>
                  <a:t> monitor (</a:t>
                </a:r>
                <a:r>
                  <a:rPr lang="it-IT" dirty="0">
                    <a:solidFill>
                      <a:schemeClr val="accent4"/>
                    </a:solidFill>
                  </a:rPr>
                  <a:t>SAND</a:t>
                </a:r>
                <a:r>
                  <a:rPr lang="it-IT" dirty="0"/>
                  <a:t>)</a:t>
                </a:r>
              </a:p>
            </p:txBody>
          </p:sp>
        </mc:Choice>
        <mc:Fallback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8A19AA77-E74E-481B-B0FA-98EB2F6A37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750" y="4130250"/>
                <a:ext cx="11768496" cy="2308324"/>
              </a:xfrm>
              <a:prstGeom prst="rect">
                <a:avLst/>
              </a:prstGeom>
              <a:blipFill>
                <a:blip r:embed="rId3"/>
                <a:stretch>
                  <a:fillRect l="-363" t="-1587" r="-622" b="-343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571431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EA5083B-CC27-4F1C-AD03-E3DBEC1C9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413238"/>
            <a:ext cx="9198117" cy="450762"/>
          </a:xfrm>
          <a:prstGeom prst="rect">
            <a:avLst/>
          </a:prstGeom>
        </p:spPr>
        <p:txBody>
          <a:bodyPr rtlCol="0" anchor="ctr">
            <a:normAutofit/>
          </a:bodyPr>
          <a:lstStyle/>
          <a:p>
            <a:pPr rtl="0"/>
            <a:r>
              <a:rPr lang="it-IT" dirty="0"/>
              <a:t>Sand: system for on-</a:t>
            </a:r>
            <a:r>
              <a:rPr lang="it-IT" dirty="0" err="1"/>
              <a:t>axis</a:t>
            </a:r>
            <a:r>
              <a:rPr lang="it-IT" dirty="0"/>
              <a:t> neutrino </a:t>
            </a:r>
            <a:r>
              <a:rPr lang="it-IT" dirty="0" err="1"/>
              <a:t>detection</a:t>
            </a:r>
            <a:endParaRPr lang="it-IT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6D051DA-5DAD-43A7-A238-51C63BA59FE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772820" y="6401750"/>
            <a:ext cx="278418" cy="274324"/>
          </a:xfrm>
          <a:prstGeom prst="rect">
            <a:avLst/>
          </a:prstGeo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fld id="{19B51A1E-902D-48AF-9020-955120F399B6}" type="slidenum">
              <a:rPr lang="it-IT" smtClean="0"/>
              <a:pPr rtl="0">
                <a:spcAft>
                  <a:spcPts val="600"/>
                </a:spcAft>
              </a:pPr>
              <a:t>4</a:t>
            </a:fld>
            <a:endParaRPr lang="it-IT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31487802-B48F-4BCE-9426-99663098F73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79" t="6426" b="12877"/>
          <a:stretch/>
        </p:blipFill>
        <p:spPr>
          <a:xfrm>
            <a:off x="3778185" y="1144976"/>
            <a:ext cx="4635630" cy="3346050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BD09DD9C-8363-4CEE-954C-EB0D27031E2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49" t="13626" r="13719" b="14506"/>
          <a:stretch/>
        </p:blipFill>
        <p:spPr>
          <a:xfrm>
            <a:off x="8141277" y="1148760"/>
            <a:ext cx="2977678" cy="33460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D50D7773-1D94-4D58-8A5C-6E66F08D3756}"/>
                  </a:ext>
                </a:extLst>
              </p:cNvPr>
              <p:cNvSpPr txBox="1"/>
              <p:nvPr/>
            </p:nvSpPr>
            <p:spPr>
              <a:xfrm>
                <a:off x="1688064" y="5013866"/>
                <a:ext cx="8815872" cy="122501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lit/>
                            </m:rPr>
                            <a:rPr lang="it-IT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f>
                            <m:f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sSubSup>
                                <m:sSubSup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𝜈</m:t>
                                      </m:r>
                                    </m:e>
                                    <m:sub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sub>
                                  </m:sSub>
                                </m:sub>
                                <m:sup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𝑓𝑎𝑟</m:t>
                                  </m:r>
                                </m:sup>
                              </m:sSubSup>
                            </m:num>
                            <m:den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sSub>
                                <m:sSub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𝑟𝑒𝑐</m:t>
                                  </m:r>
                                </m:sub>
                              </m:sSub>
                            </m:den>
                          </m:f>
                        </m:num>
                        <m:den>
                          <m:f>
                            <m:f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sSubSup>
                                <m:sSubSup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𝜈</m:t>
                                      </m:r>
                                    </m:e>
                                    <m:sub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sub>
                                  </m:sSub>
                                </m:sub>
                                <m:sup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𝑛𝑒𝑎𝑟</m:t>
                                  </m:r>
                                </m:sup>
                              </m:sSubSup>
                            </m:num>
                            <m:den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sSub>
                                <m:sSub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𝑟𝑒𝑐</m:t>
                                  </m:r>
                                </m:sub>
                              </m:sSub>
                            </m:den>
                          </m:f>
                        </m:den>
                      </m:f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∫</m:t>
                          </m:r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𝜈</m:t>
                                  </m:r>
                                </m:e>
                                <m:sub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sub>
                              </m:s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sSub>
                                <m:sSub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𝜈</m:t>
                                  </m:r>
                                </m:e>
                                <m:sub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𝜈</m:t>
                                  </m:r>
                                </m:sub>
                              </m:sSub>
                            </m:e>
                          </m:d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×</m:t>
                          </m:r>
                          <m:sSubSup>
                            <m:sSubSupPr>
                              <m:ctrlPr>
                                <a:rPr lang="it-IT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it-IT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𝜈</m:t>
                                  </m:r>
                                </m:e>
                                <m:sub>
                                  <m:r>
                                    <a:rPr lang="it-IT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it-IT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𝑛𝑒𝑎𝑟</m:t>
                              </m:r>
                            </m:sup>
                          </m:sSubSup>
                          <m:d>
                            <m:dPr>
                              <m:ctrlPr>
                                <a:rPr lang="it-IT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it-IT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it-IT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𝜈</m:t>
                                  </m:r>
                                </m:sub>
                              </m:sSub>
                            </m:e>
                          </m:d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𝑓𝑎𝑟</m:t>
                              </m:r>
                              <m:r>
                                <m:rPr>
                                  <m:lit/>
                                </m:rPr>
                                <a:rPr lang="it-IT" i="1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𝑛𝑒𝑎𝑟</m:t>
                              </m:r>
                            </m:sub>
                          </m:sSub>
                          <m:d>
                            <m:d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𝜈</m:t>
                                  </m:r>
                                </m:sub>
                              </m:sSub>
                            </m:e>
                          </m:d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×</m:t>
                          </m:r>
                          <m:sSubSup>
                            <m:sSubSupPr>
                              <m:ctrlPr>
                                <a:rPr lang="it-IT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it-IT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𝜈</m:t>
                                  </m:r>
                                </m:e>
                                <m:sub>
                                  <m:r>
                                    <a:rPr lang="it-IT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it-IT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𝐴𝑟</m:t>
                              </m:r>
                            </m:sup>
                          </m:sSubSup>
                          <m:d>
                            <m:dPr>
                              <m:ctrlPr>
                                <a:rPr lang="it-IT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it-IT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it-IT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𝜈</m:t>
                                  </m:r>
                                </m:sub>
                              </m:sSub>
                            </m:e>
                          </m:d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×</m:t>
                          </m:r>
                          <m:sSubSup>
                            <m:sSubSup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𝜈</m:t>
                                  </m:r>
                                </m:e>
                                <m:sub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𝑓𝑎𝑟</m:t>
                              </m:r>
                            </m:sup>
                          </m:sSubSup>
                          <m:d>
                            <m:d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𝜈</m:t>
                                  </m:r>
                                </m:sub>
                              </m:s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𝑟𝑒𝑐</m:t>
                                  </m:r>
                                </m:sub>
                              </m:sSub>
                            </m:e>
                          </m:d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</m:sub>
                          </m:sSub>
                        </m:num>
                        <m:den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∫</m:t>
                          </m:r>
                          <m:sSubSup>
                            <m:sSubSupPr>
                              <m:ctrlPr>
                                <a:rPr lang="it-IT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it-IT" b="0" i="1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𝜈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it-IT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𝑛𝑒𝑎𝑟</m:t>
                              </m:r>
                            </m:sup>
                          </m:sSubSup>
                          <m:d>
                            <m:dPr>
                              <m:ctrlPr>
                                <a:rPr lang="it-IT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it-IT" b="0" i="1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𝜈</m:t>
                                  </m:r>
                                </m:sub>
                              </m:sSub>
                            </m:e>
                          </m:d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×</m:t>
                          </m:r>
                          <m:sSubSup>
                            <m:sSubSupPr>
                              <m:ctrlPr>
                                <a:rPr lang="it-IT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it-IT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𝜈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it-IT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𝐴𝑟</m:t>
                              </m:r>
                            </m:sup>
                          </m:sSubSup>
                          <m:d>
                            <m:dPr>
                              <m:ctrlPr>
                                <a:rPr lang="it-IT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it-IT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𝜈</m:t>
                                  </m:r>
                                </m:sub>
                              </m:sSub>
                            </m:e>
                          </m:d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×</m:t>
                          </m:r>
                          <m:sSubSup>
                            <m:sSubSup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𝜈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𝑛𝑒𝑎𝑟</m:t>
                              </m:r>
                            </m:sup>
                          </m:sSubSup>
                          <m:d>
                            <m:d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𝜈</m:t>
                                  </m:r>
                                </m:sub>
                              </m:s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𝑟𝑒𝑐</m:t>
                                  </m:r>
                                </m:sub>
                              </m:sSub>
                            </m:e>
                          </m:d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D50D7773-1D94-4D58-8A5C-6E66F08D37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8064" y="5013866"/>
                <a:ext cx="8815872" cy="12250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asellaDiTesto 2">
            <a:extLst>
              <a:ext uri="{FF2B5EF4-FFF2-40B4-BE49-F238E27FC236}">
                <a16:creationId xmlns:a16="http://schemas.microsoft.com/office/drawing/2014/main" id="{84B2776A-0EBC-4AE5-B3CE-32509D068A73}"/>
              </a:ext>
            </a:extLst>
          </p:cNvPr>
          <p:cNvSpPr txBox="1"/>
          <p:nvPr/>
        </p:nvSpPr>
        <p:spPr>
          <a:xfrm>
            <a:off x="431999" y="1663839"/>
            <a:ext cx="292080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Based</a:t>
            </a:r>
            <a:r>
              <a:rPr lang="it-IT" dirty="0"/>
              <a:t> on </a:t>
            </a:r>
            <a:r>
              <a:rPr lang="it-IT" dirty="0">
                <a:solidFill>
                  <a:schemeClr val="accent6"/>
                </a:solidFill>
              </a:rPr>
              <a:t>KLOE detector:</a:t>
            </a:r>
            <a:r>
              <a:rPr lang="it-IT" dirty="0"/>
              <a:t> </a:t>
            </a:r>
            <a:r>
              <a:rPr lang="it-IT" dirty="0" err="1"/>
              <a:t>iron</a:t>
            </a:r>
            <a:r>
              <a:rPr lang="it-IT" dirty="0"/>
              <a:t> </a:t>
            </a:r>
            <a:r>
              <a:rPr lang="it-IT" dirty="0" err="1"/>
              <a:t>structure</a:t>
            </a:r>
            <a:r>
              <a:rPr lang="it-IT" dirty="0"/>
              <a:t>, super-</a:t>
            </a:r>
            <a:r>
              <a:rPr lang="it-IT" dirty="0" err="1"/>
              <a:t>conducting</a:t>
            </a:r>
            <a:r>
              <a:rPr lang="it-IT" dirty="0"/>
              <a:t> </a:t>
            </a:r>
            <a:r>
              <a:rPr lang="it-IT" dirty="0" err="1"/>
              <a:t>magnet</a:t>
            </a:r>
            <a:r>
              <a:rPr lang="it-IT" dirty="0"/>
              <a:t> and electro-</a:t>
            </a:r>
            <a:r>
              <a:rPr lang="it-IT" dirty="0" err="1"/>
              <a:t>magnetic</a:t>
            </a:r>
            <a:r>
              <a:rPr lang="it-IT" dirty="0"/>
              <a:t> </a:t>
            </a:r>
            <a:r>
              <a:rPr lang="it-IT" dirty="0" err="1"/>
              <a:t>calorimeter</a:t>
            </a:r>
            <a:r>
              <a:rPr lang="it-IT" dirty="0"/>
              <a:t> (ECAL).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Internal</a:t>
            </a:r>
            <a:r>
              <a:rPr lang="it-IT" dirty="0"/>
              <a:t> tracker </a:t>
            </a:r>
            <a:r>
              <a:rPr lang="it-IT" dirty="0" err="1"/>
              <a:t>yet</a:t>
            </a:r>
            <a:r>
              <a:rPr lang="it-IT" dirty="0"/>
              <a:t> to be </a:t>
            </a:r>
            <a:r>
              <a:rPr lang="it-IT" dirty="0" err="1"/>
              <a:t>defined</a:t>
            </a:r>
            <a:r>
              <a:rPr lang="it-IT" dirty="0"/>
              <a:t>: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considered</a:t>
            </a:r>
            <a:r>
              <a:rPr lang="it-IT" dirty="0"/>
              <a:t> </a:t>
            </a:r>
            <a:r>
              <a:rPr lang="it-IT" dirty="0">
                <a:solidFill>
                  <a:schemeClr val="accent6"/>
                </a:solidFill>
              </a:rPr>
              <a:t>STT (</a:t>
            </a:r>
            <a:r>
              <a:rPr lang="it-IT" dirty="0" err="1">
                <a:solidFill>
                  <a:schemeClr val="accent6"/>
                </a:solidFill>
              </a:rPr>
              <a:t>straw</a:t>
            </a:r>
            <a:r>
              <a:rPr lang="it-IT" dirty="0">
                <a:solidFill>
                  <a:schemeClr val="accent6"/>
                </a:solidFill>
              </a:rPr>
              <a:t> tube tracker)</a:t>
            </a:r>
          </a:p>
        </p:txBody>
      </p:sp>
    </p:spTree>
    <p:extLst>
      <p:ext uri="{BB962C8B-B14F-4D97-AF65-F5344CB8AC3E}">
        <p14:creationId xmlns:p14="http://schemas.microsoft.com/office/powerpoint/2010/main" val="29006292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EA5083B-CC27-4F1C-AD03-E3DBEC1C9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413238"/>
            <a:ext cx="9198117" cy="450762"/>
          </a:xfrm>
          <a:prstGeom prst="rect">
            <a:avLst/>
          </a:prstGeom>
        </p:spPr>
        <p:txBody>
          <a:bodyPr rtlCol="0" anchor="ctr">
            <a:normAutofit/>
          </a:bodyPr>
          <a:lstStyle/>
          <a:p>
            <a:pPr rtl="0"/>
            <a:r>
              <a:rPr lang="it-IT" dirty="0" err="1"/>
              <a:t>Beam</a:t>
            </a:r>
            <a:r>
              <a:rPr lang="it-IT" dirty="0"/>
              <a:t> monitoring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6D051DA-5DAD-43A7-A238-51C63BA59FE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772820" y="6401750"/>
            <a:ext cx="278418" cy="274324"/>
          </a:xfrm>
          <a:prstGeom prst="rect">
            <a:avLst/>
          </a:prstGeo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fld id="{19B51A1E-902D-48AF-9020-955120F399B6}" type="slidenum">
              <a:rPr lang="it-IT" smtClean="0"/>
              <a:pPr rtl="0">
                <a:spcAft>
                  <a:spcPts val="600"/>
                </a:spcAft>
              </a:pPr>
              <a:t>5</a:t>
            </a:fld>
            <a:endParaRPr lang="it-IT"/>
          </a:p>
        </p:txBody>
      </p:sp>
      <p:pic>
        <p:nvPicPr>
          <p:cNvPr id="8" name="Immagine 7" descr="Immagine che contiene screenshot, mappa&#10;&#10;Descrizione generata automaticamente">
            <a:extLst>
              <a:ext uri="{FF2B5EF4-FFF2-40B4-BE49-F238E27FC236}">
                <a16:creationId xmlns:a16="http://schemas.microsoft.com/office/drawing/2014/main" id="{4CD9F931-BD44-404D-9CC3-10323FD13FC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58" t="5297" r="358" b="1966"/>
          <a:stretch/>
        </p:blipFill>
        <p:spPr>
          <a:xfrm>
            <a:off x="227246" y="1385974"/>
            <a:ext cx="5506408" cy="440134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1" name="Segnaposto contenuto 3">
                <a:extLst>
                  <a:ext uri="{FF2B5EF4-FFF2-40B4-BE49-F238E27FC236}">
                    <a16:creationId xmlns:a16="http://schemas.microsoft.com/office/drawing/2014/main" id="{77C11971-B32B-4D81-990F-AD53B7F9C6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157538" y="1542896"/>
                <a:ext cx="5506408" cy="2949807"/>
              </a:xfrm>
              <a:prstGeom prst="rect">
                <a:avLst/>
              </a:prstGeom>
            </p:spPr>
            <p:txBody>
              <a:bodyPr rtlCol="0">
                <a:noAutofit/>
              </a:bodyPr>
              <a:lstStyle/>
              <a:p>
                <a:r>
                  <a:rPr lang="en-US" dirty="0"/>
                  <a:t>My thesis studied the beam monitoring capabilities of the </a:t>
                </a:r>
                <a:r>
                  <a:rPr lang="en-US" dirty="0">
                    <a:solidFill>
                      <a:schemeClr val="accent6"/>
                    </a:solidFill>
                  </a:rPr>
                  <a:t>SAND detector</a:t>
                </a:r>
                <a:r>
                  <a:rPr lang="en-US" dirty="0"/>
                  <a:t>, comparing on a weekly basis the distribution of an observable sensitive to beam anomalies </a:t>
                </a:r>
              </a:p>
              <a:p>
                <a:r>
                  <a:rPr lang="it-IT" b="1" dirty="0">
                    <a:solidFill>
                      <a:schemeClr val="accent6"/>
                    </a:solidFill>
                  </a:rPr>
                  <a:t>Target: </a:t>
                </a:r>
                <a:r>
                  <a:rPr lang="it-IT" dirty="0"/>
                  <a:t>upstream </a:t>
                </a:r>
                <a:r>
                  <a:rPr lang="it-IT" dirty="0" err="1"/>
                  <a:t>calorimeter</a:t>
                </a:r>
                <a:r>
                  <a:rPr lang="it-IT" dirty="0"/>
                  <a:t> </a:t>
                </a:r>
                <a:r>
                  <a:rPr lang="it-IT" dirty="0" err="1"/>
                  <a:t>modules</a:t>
                </a:r>
                <a:endParaRPr lang="it-IT" dirty="0"/>
              </a:p>
              <a:p>
                <a:r>
                  <a:rPr lang="it-IT" b="1" dirty="0">
                    <a:solidFill>
                      <a:schemeClr val="accent6"/>
                    </a:solidFill>
                  </a:rPr>
                  <a:t>Tracking System: </a:t>
                </a:r>
                <a:r>
                  <a:rPr lang="it-IT" dirty="0" err="1"/>
                  <a:t>Straw</a:t>
                </a:r>
                <a:r>
                  <a:rPr lang="it-IT" dirty="0"/>
                  <a:t> Tube Tracker (STT)</a:t>
                </a:r>
                <a:endParaRPr lang="en-US" dirty="0"/>
              </a:p>
              <a:p>
                <a:r>
                  <a:rPr lang="en-US" b="1" dirty="0">
                    <a:solidFill>
                      <a:schemeClr val="accent6"/>
                    </a:solidFill>
                  </a:rPr>
                  <a:t>Observable: </a:t>
                </a:r>
                <a:r>
                  <a:rPr lang="en-US" dirty="0"/>
                  <a:t>reconstructed muon momentum</a:t>
                </a:r>
              </a:p>
              <a:p>
                <a:r>
                  <a:rPr lang="en-US" b="1" dirty="0">
                    <a:solidFill>
                      <a:schemeClr val="accent6"/>
                    </a:solidFill>
                  </a:rPr>
                  <a:t>Systematic under study:  </a:t>
                </a:r>
                <a:r>
                  <a:rPr lang="en-US" dirty="0"/>
                  <a:t>horn-1 0.5 mm Y shift</a:t>
                </a:r>
              </a:p>
              <a:p>
                <a:r>
                  <a:rPr lang="it-IT" b="1" dirty="0">
                    <a:solidFill>
                      <a:schemeClr val="accent6"/>
                    </a:solidFill>
                  </a:rPr>
                  <a:t>Test </a:t>
                </a:r>
                <a:r>
                  <a:rPr lang="it-IT" b="1" dirty="0" err="1">
                    <a:solidFill>
                      <a:schemeClr val="accent6"/>
                    </a:solidFill>
                  </a:rPr>
                  <a:t>statistic</a:t>
                </a:r>
                <a:r>
                  <a:rPr lang="it-IT" b="1" dirty="0">
                    <a:solidFill>
                      <a:schemeClr val="accent6"/>
                    </a:solidFill>
                  </a:rPr>
                  <a:t>: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∼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it-IT" dirty="0"/>
              </a:p>
            </p:txBody>
          </p:sp>
        </mc:Choice>
        <mc:Fallback>
          <p:sp>
            <p:nvSpPr>
              <p:cNvPr id="11" name="Segnaposto contenuto 3">
                <a:extLst>
                  <a:ext uri="{FF2B5EF4-FFF2-40B4-BE49-F238E27FC236}">
                    <a16:creationId xmlns:a16="http://schemas.microsoft.com/office/drawing/2014/main" id="{77C11971-B32B-4D81-990F-AD53B7F9C6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57538" y="1542896"/>
                <a:ext cx="5506408" cy="2949807"/>
              </a:xfrm>
              <a:prstGeom prst="rect">
                <a:avLst/>
              </a:prstGeom>
              <a:blipFill>
                <a:blip r:embed="rId3"/>
                <a:stretch>
                  <a:fillRect l="-2326" t="-3512" b="-186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23F3DC49-77A9-44C8-BF78-B019F1E2FFB8}"/>
              </a:ext>
            </a:extLst>
          </p:cNvPr>
          <p:cNvSpPr txBox="1"/>
          <p:nvPr/>
        </p:nvSpPr>
        <p:spPr>
          <a:xfrm>
            <a:off x="5589272" y="4492703"/>
            <a:ext cx="6074674" cy="369332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it-IT" dirty="0">
              <a:solidFill>
                <a:schemeClr val="accent6"/>
              </a:solidFill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4342C072-8DE2-4796-AD6C-33FC5A1F3CDF}"/>
              </a:ext>
            </a:extLst>
          </p:cNvPr>
          <p:cNvSpPr txBox="1"/>
          <p:nvPr/>
        </p:nvSpPr>
        <p:spPr>
          <a:xfrm>
            <a:off x="6458348" y="4603239"/>
            <a:ext cx="4781714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b="1" dirty="0"/>
              <a:t>Note: </a:t>
            </a:r>
            <a:r>
              <a:rPr lang="it-IT" dirty="0" err="1"/>
              <a:t>we</a:t>
            </a:r>
            <a:r>
              <a:rPr lang="it-IT" dirty="0"/>
              <a:t> call </a:t>
            </a:r>
            <a:r>
              <a:rPr lang="it-IT" dirty="0" err="1">
                <a:solidFill>
                  <a:srgbClr val="0070C0"/>
                </a:solidFill>
              </a:rPr>
              <a:t>nominal</a:t>
            </a:r>
            <a:r>
              <a:rPr lang="it-IT" dirty="0"/>
              <a:t> and </a:t>
            </a:r>
            <a:r>
              <a:rPr lang="it-IT" dirty="0" err="1">
                <a:solidFill>
                  <a:srgbClr val="C00000"/>
                </a:solidFill>
              </a:rPr>
              <a:t>shifted</a:t>
            </a:r>
            <a:r>
              <a:rPr lang="it-IT" dirty="0">
                <a:solidFill>
                  <a:srgbClr val="C00000"/>
                </a:solidFill>
              </a:rPr>
              <a:t> </a:t>
            </a:r>
            <a:r>
              <a:rPr lang="it-IT" dirty="0"/>
              <a:t>the </a:t>
            </a:r>
            <a:r>
              <a:rPr lang="it-IT" dirty="0" err="1"/>
              <a:t>results</a:t>
            </a:r>
            <a:r>
              <a:rPr lang="it-IT" dirty="0"/>
              <a:t> </a:t>
            </a:r>
            <a:r>
              <a:rPr lang="it-IT" dirty="0" err="1"/>
              <a:t>obtained</a:t>
            </a:r>
            <a:r>
              <a:rPr lang="it-IT" dirty="0"/>
              <a:t> with standard and horn-1 </a:t>
            </a:r>
            <a:r>
              <a:rPr lang="it-IT" dirty="0" err="1"/>
              <a:t>displaced</a:t>
            </a:r>
            <a:r>
              <a:rPr lang="it-IT" dirty="0"/>
              <a:t> neutrino </a:t>
            </a:r>
            <a:r>
              <a:rPr lang="it-IT" dirty="0" err="1"/>
              <a:t>beam</a:t>
            </a:r>
            <a:r>
              <a:rPr lang="it-IT" dirty="0"/>
              <a:t> </a:t>
            </a:r>
            <a:r>
              <a:rPr lang="it-IT" dirty="0" err="1"/>
              <a:t>respectively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6904972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EA5083B-CC27-4F1C-AD03-E3DBEC1C9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413238"/>
            <a:ext cx="9198117" cy="450762"/>
          </a:xfrm>
          <a:prstGeom prst="rect">
            <a:avLst/>
          </a:prstGeom>
        </p:spPr>
        <p:txBody>
          <a:bodyPr rtlCol="0" anchor="ctr">
            <a:normAutofit/>
          </a:bodyPr>
          <a:lstStyle/>
          <a:p>
            <a:pPr rtl="0"/>
            <a:r>
              <a:rPr lang="it-IT" dirty="0" err="1"/>
              <a:t>Geometry</a:t>
            </a:r>
            <a:r>
              <a:rPr lang="it-IT" dirty="0"/>
              <a:t> and interaction </a:t>
            </a:r>
            <a:r>
              <a:rPr lang="it-IT" dirty="0" err="1"/>
              <a:t>simulation</a:t>
            </a:r>
            <a:endParaRPr lang="it-IT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6D051DA-5DAD-43A7-A238-51C63BA59FE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772820" y="6401750"/>
            <a:ext cx="278418" cy="274324"/>
          </a:xfrm>
          <a:prstGeom prst="rect">
            <a:avLst/>
          </a:prstGeo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fld id="{19B51A1E-902D-48AF-9020-955120F399B6}" type="slidenum">
              <a:rPr lang="it-IT" smtClean="0"/>
              <a:pPr rtl="0">
                <a:spcAft>
                  <a:spcPts val="600"/>
                </a:spcAft>
              </a:pPr>
              <a:t>6</a:t>
            </a:fld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A085A3B7-B0DD-4286-903C-D4779D5DD9A9}"/>
              </a:ext>
            </a:extLst>
          </p:cNvPr>
          <p:cNvSpPr txBox="1"/>
          <p:nvPr/>
        </p:nvSpPr>
        <p:spPr>
          <a:xfrm>
            <a:off x="576411" y="1346729"/>
            <a:ext cx="4627078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b="1" dirty="0" err="1">
                <a:solidFill>
                  <a:schemeClr val="accent6"/>
                </a:solidFill>
              </a:rPr>
              <a:t>Geometry</a:t>
            </a:r>
            <a:r>
              <a:rPr lang="it-IT" sz="2000" b="1" dirty="0">
                <a:solidFill>
                  <a:schemeClr val="accent6"/>
                </a:solidFill>
              </a:rPr>
              <a:t>: </a:t>
            </a:r>
            <a:r>
              <a:rPr lang="it-IT" sz="2000" i="1" dirty="0" err="1"/>
              <a:t>dunendggd</a:t>
            </a:r>
            <a:r>
              <a:rPr lang="it-IT" sz="2000" i="1" dirty="0"/>
              <a:t> </a:t>
            </a:r>
            <a:r>
              <a:rPr lang="it-IT" sz="2000" dirty="0"/>
              <a:t>(</a:t>
            </a:r>
            <a:r>
              <a:rPr lang="it-IT" sz="2000" dirty="0" err="1"/>
              <a:t>Near</a:t>
            </a:r>
            <a:r>
              <a:rPr lang="it-IT" sz="2000" dirty="0"/>
              <a:t> Detector (ND) group </a:t>
            </a:r>
            <a:r>
              <a:rPr lang="it-IT" sz="2000" dirty="0" err="1"/>
              <a:t>specific</a:t>
            </a:r>
            <a:r>
              <a:rPr lang="it-IT" sz="2000" dirty="0"/>
              <a:t> software)</a:t>
            </a:r>
            <a:endParaRPr lang="it-IT" sz="2000" b="1" dirty="0">
              <a:solidFill>
                <a:schemeClr val="accent6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b="1" dirty="0">
                <a:solidFill>
                  <a:schemeClr val="accent6"/>
                </a:solidFill>
              </a:rPr>
              <a:t>Neutrino interactions: </a:t>
            </a:r>
            <a:r>
              <a:rPr lang="it-IT" sz="2000" i="1" dirty="0"/>
              <a:t>GENIE </a:t>
            </a:r>
            <a:r>
              <a:rPr lang="it-IT" sz="2000" dirty="0"/>
              <a:t>(neutrino Monte Carlo generator)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b="1" dirty="0" err="1">
                <a:solidFill>
                  <a:schemeClr val="accent6"/>
                </a:solidFill>
              </a:rPr>
              <a:t>Particle</a:t>
            </a:r>
            <a:r>
              <a:rPr lang="it-IT" sz="2000" b="1" dirty="0">
                <a:solidFill>
                  <a:schemeClr val="accent6"/>
                </a:solidFill>
              </a:rPr>
              <a:t> </a:t>
            </a:r>
            <a:r>
              <a:rPr lang="it-IT" sz="2000" b="1" dirty="0" err="1">
                <a:solidFill>
                  <a:schemeClr val="accent6"/>
                </a:solidFill>
              </a:rPr>
              <a:t>propagation</a:t>
            </a:r>
            <a:r>
              <a:rPr lang="it-IT" sz="2000" b="1" dirty="0">
                <a:solidFill>
                  <a:schemeClr val="accent6"/>
                </a:solidFill>
              </a:rPr>
              <a:t>: </a:t>
            </a:r>
            <a:r>
              <a:rPr lang="it-IT" sz="2000" i="1" dirty="0" err="1"/>
              <a:t>edep-sim</a:t>
            </a:r>
            <a:r>
              <a:rPr lang="it-IT" sz="2000" i="1" dirty="0"/>
              <a:t> </a:t>
            </a:r>
            <a:r>
              <a:rPr lang="it-IT" sz="2000" dirty="0"/>
              <a:t>(Geant4 </a:t>
            </a:r>
            <a:r>
              <a:rPr lang="it-IT" sz="2000" dirty="0" err="1"/>
              <a:t>based</a:t>
            </a:r>
            <a:r>
              <a:rPr lang="it-IT" sz="2000" dirty="0"/>
              <a:t> software) </a:t>
            </a:r>
          </a:p>
          <a:p>
            <a:endParaRPr lang="it-IT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CasellaDiTesto 20">
                <a:extLst>
                  <a:ext uri="{FF2B5EF4-FFF2-40B4-BE49-F238E27FC236}">
                    <a16:creationId xmlns:a16="http://schemas.microsoft.com/office/drawing/2014/main" id="{AAE5BBB9-D515-412F-878D-89380C6227DC}"/>
                  </a:ext>
                </a:extLst>
              </p:cNvPr>
              <p:cNvSpPr txBox="1"/>
              <p:nvPr/>
            </p:nvSpPr>
            <p:spPr>
              <a:xfrm>
                <a:off x="756428" y="3811475"/>
                <a:ext cx="4267043" cy="923330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it-IT" i="1" dirty="0"/>
                  <a:t>CC event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𝜈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=2.98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𝐺𝑒𝑉</m:t>
                    </m:r>
                  </m:oMath>
                </a14:m>
                <a:r>
                  <a:rPr lang="it-IT" i="1" dirty="0"/>
                  <a:t>) with interaction point on one of the front ECAL </a:t>
                </a:r>
                <a:r>
                  <a:rPr lang="it-IT" i="1" dirty="0" err="1"/>
                  <a:t>barrel</a:t>
                </a:r>
                <a:r>
                  <a:rPr lang="it-IT" i="1" dirty="0"/>
                  <a:t> </a:t>
                </a:r>
                <a:r>
                  <a:rPr lang="it-IT" i="1" dirty="0" err="1"/>
                  <a:t>modules</a:t>
                </a:r>
                <a:endParaRPr lang="it-IT" i="1" dirty="0"/>
              </a:p>
            </p:txBody>
          </p:sp>
        </mc:Choice>
        <mc:Fallback>
          <p:sp>
            <p:nvSpPr>
              <p:cNvPr id="21" name="CasellaDiTesto 20">
                <a:extLst>
                  <a:ext uri="{FF2B5EF4-FFF2-40B4-BE49-F238E27FC236}">
                    <a16:creationId xmlns:a16="http://schemas.microsoft.com/office/drawing/2014/main" id="{AAE5BBB9-D515-412F-878D-89380C6227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428" y="3811475"/>
                <a:ext cx="4267043" cy="923330"/>
              </a:xfrm>
              <a:prstGeom prst="rect">
                <a:avLst/>
              </a:prstGeom>
              <a:blipFill>
                <a:blip r:embed="rId2"/>
                <a:stretch>
                  <a:fillRect l="-1141" t="-3268" b="-8497"/>
                </a:stretch>
              </a:blipFill>
              <a:ln w="31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Connettore 2 21">
            <a:extLst>
              <a:ext uri="{FF2B5EF4-FFF2-40B4-BE49-F238E27FC236}">
                <a16:creationId xmlns:a16="http://schemas.microsoft.com/office/drawing/2014/main" id="{DD736A5F-1922-4284-A242-A5EBDAB3BCCA}"/>
              </a:ext>
            </a:extLst>
          </p:cNvPr>
          <p:cNvCxnSpPr>
            <a:cxnSpLocks/>
          </p:cNvCxnSpPr>
          <p:nvPr/>
        </p:nvCxnSpPr>
        <p:spPr>
          <a:xfrm>
            <a:off x="5023471" y="4273140"/>
            <a:ext cx="50100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F5CF2426-DB16-417C-895D-8009A4599528}"/>
                  </a:ext>
                </a:extLst>
              </p:cNvPr>
              <p:cNvSpPr txBox="1"/>
              <p:nvPr/>
            </p:nvSpPr>
            <p:spPr>
              <a:xfrm>
                <a:off x="7853919" y="5781799"/>
                <a:ext cx="2393056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it-IT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𝑤𝑒𝑒𝑘</m:t>
                          </m:r>
                        </m:sub>
                      </m:sSub>
                      <m:r>
                        <a:rPr lang="it-IT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≃1.75×</m:t>
                      </m:r>
                      <m:sSup>
                        <m:sSupPr>
                          <m:ctrlPr>
                            <a:rPr lang="it-IT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it-IT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p>
                      </m:sSup>
                    </m:oMath>
                  </m:oMathPara>
                </a14:m>
                <a:endParaRPr lang="it-IT" sz="2000" b="0" dirty="0"/>
              </a:p>
            </p:txBody>
          </p:sp>
        </mc:Choice>
        <mc:Fallback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F5CF2426-DB16-417C-895D-8009A45995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3919" y="5781799"/>
                <a:ext cx="2393056" cy="307777"/>
              </a:xfrm>
              <a:prstGeom prst="rect">
                <a:avLst/>
              </a:prstGeom>
              <a:blipFill>
                <a:blip r:embed="rId3"/>
                <a:stretch>
                  <a:fillRect b="-1764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FA78CC0D-0DF1-47AD-A0EF-0D73B1EA13AF}"/>
              </a:ext>
            </a:extLst>
          </p:cNvPr>
          <p:cNvSpPr txBox="1"/>
          <p:nvPr/>
        </p:nvSpPr>
        <p:spPr>
          <a:xfrm>
            <a:off x="756428" y="5638134"/>
            <a:ext cx="5949172" cy="64633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accent6"/>
                </a:solidFill>
              </a:rPr>
              <a:t>One </a:t>
            </a:r>
            <a:r>
              <a:rPr lang="it-IT" dirty="0" err="1">
                <a:solidFill>
                  <a:schemeClr val="accent6"/>
                </a:solidFill>
              </a:rPr>
              <a:t>week’s</a:t>
            </a:r>
            <a:r>
              <a:rPr lang="it-IT" dirty="0">
                <a:solidFill>
                  <a:schemeClr val="accent6"/>
                </a:solidFill>
              </a:rPr>
              <a:t> </a:t>
            </a:r>
            <a:r>
              <a:rPr lang="it-IT" dirty="0" err="1">
                <a:solidFill>
                  <a:schemeClr val="accent6"/>
                </a:solidFill>
              </a:rPr>
              <a:t>worth</a:t>
            </a:r>
            <a:r>
              <a:rPr lang="it-IT" dirty="0">
                <a:solidFill>
                  <a:schemeClr val="accent6"/>
                </a:solidFill>
              </a:rPr>
              <a:t> of </a:t>
            </a:r>
            <a:r>
              <a:rPr lang="it-IT" dirty="0" err="1">
                <a:solidFill>
                  <a:schemeClr val="accent6"/>
                </a:solidFill>
              </a:rPr>
              <a:t>statistics</a:t>
            </a:r>
            <a:r>
              <a:rPr lang="it-IT" dirty="0">
                <a:solidFill>
                  <a:schemeClr val="accent6"/>
                </a:solidFill>
              </a:rPr>
              <a:t> on the 9 up-stream </a:t>
            </a:r>
            <a:r>
              <a:rPr lang="it-IT" dirty="0" err="1">
                <a:solidFill>
                  <a:schemeClr val="accent6"/>
                </a:solidFill>
              </a:rPr>
              <a:t>calorimeter</a:t>
            </a:r>
            <a:r>
              <a:rPr lang="it-IT" dirty="0">
                <a:solidFill>
                  <a:schemeClr val="accent6"/>
                </a:solidFill>
              </a:rPr>
              <a:t> </a:t>
            </a:r>
            <a:r>
              <a:rPr lang="it-IT" dirty="0" err="1">
                <a:solidFill>
                  <a:schemeClr val="accent6"/>
                </a:solidFill>
              </a:rPr>
              <a:t>barrel</a:t>
            </a:r>
            <a:r>
              <a:rPr lang="it-IT" dirty="0">
                <a:solidFill>
                  <a:schemeClr val="accent6"/>
                </a:solidFill>
              </a:rPr>
              <a:t> </a:t>
            </a:r>
            <a:r>
              <a:rPr lang="it-IT" dirty="0" err="1">
                <a:solidFill>
                  <a:schemeClr val="accent6"/>
                </a:solidFill>
              </a:rPr>
              <a:t>modules</a:t>
            </a:r>
            <a:endParaRPr lang="it-IT" dirty="0">
              <a:solidFill>
                <a:schemeClr val="accent6"/>
              </a:solidFill>
            </a:endParaRPr>
          </a:p>
        </p:txBody>
      </p:sp>
      <p:grpSp>
        <p:nvGrpSpPr>
          <p:cNvPr id="9" name="Gruppo 8">
            <a:extLst>
              <a:ext uri="{FF2B5EF4-FFF2-40B4-BE49-F238E27FC236}">
                <a16:creationId xmlns:a16="http://schemas.microsoft.com/office/drawing/2014/main" id="{993F7E7B-D1A5-472B-B6D4-8E264C53DFDB}"/>
              </a:ext>
            </a:extLst>
          </p:cNvPr>
          <p:cNvGrpSpPr/>
          <p:nvPr/>
        </p:nvGrpSpPr>
        <p:grpSpPr>
          <a:xfrm>
            <a:off x="5787980" y="1113248"/>
            <a:ext cx="5805200" cy="3868293"/>
            <a:chOff x="5638510" y="1209500"/>
            <a:chExt cx="5805200" cy="3868293"/>
          </a:xfrm>
        </p:grpSpPr>
        <p:pic>
          <p:nvPicPr>
            <p:cNvPr id="10" name="Immagine 9">
              <a:extLst>
                <a:ext uri="{FF2B5EF4-FFF2-40B4-BE49-F238E27FC236}">
                  <a16:creationId xmlns:a16="http://schemas.microsoft.com/office/drawing/2014/main" id="{087E3B99-50A8-46CA-81C7-2D70F388D83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3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38510" y="1209500"/>
              <a:ext cx="5805200" cy="3868293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ln w="38100">
              <a:solidFill>
                <a:schemeClr val="accent6"/>
              </a:solidFill>
            </a:ln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" name="CasellaDiTesto 3">
                  <a:extLst>
                    <a:ext uri="{FF2B5EF4-FFF2-40B4-BE49-F238E27FC236}">
                      <a16:creationId xmlns:a16="http://schemas.microsoft.com/office/drawing/2014/main" id="{98608429-FCFB-40B2-A919-030130F5F75A}"/>
                    </a:ext>
                  </a:extLst>
                </p:cNvPr>
                <p:cNvSpPr txBox="1"/>
                <p:nvPr/>
              </p:nvSpPr>
              <p:spPr>
                <a:xfrm>
                  <a:off x="10002255" y="3337200"/>
                  <a:ext cx="190500" cy="24622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sz="1600" b="0" i="1" smtClean="0">
                            <a:solidFill>
                              <a:srgbClr val="66FF66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oMath>
                    </m:oMathPara>
                  </a14:m>
                  <a:endParaRPr lang="it-IT" sz="1600" dirty="0">
                    <a:solidFill>
                      <a:srgbClr val="66FF66"/>
                    </a:solidFill>
                  </a:endParaRPr>
                </a:p>
              </p:txBody>
            </p:sp>
          </mc:Choice>
          <mc:Fallback>
            <p:sp>
              <p:nvSpPr>
                <p:cNvPr id="4" name="CasellaDiTesto 3">
                  <a:extLst>
                    <a:ext uri="{FF2B5EF4-FFF2-40B4-BE49-F238E27FC236}">
                      <a16:creationId xmlns:a16="http://schemas.microsoft.com/office/drawing/2014/main" id="{98608429-FCFB-40B2-A919-030130F5F75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02255" y="3337200"/>
                  <a:ext cx="190500" cy="246221"/>
                </a:xfrm>
                <a:prstGeom prst="rect">
                  <a:avLst/>
                </a:prstGeom>
                <a:blipFill>
                  <a:blip r:embed="rId6"/>
                  <a:stretch>
                    <a:fillRect l="-15625" r="-12500" b="-22500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CasellaDiTesto 6">
              <a:extLst>
                <a:ext uri="{FF2B5EF4-FFF2-40B4-BE49-F238E27FC236}">
                  <a16:creationId xmlns:a16="http://schemas.microsoft.com/office/drawing/2014/main" id="{E5290222-1546-4CE3-BAD9-F55A03A44B3C}"/>
                </a:ext>
              </a:extLst>
            </p:cNvPr>
            <p:cNvSpPr txBox="1"/>
            <p:nvPr/>
          </p:nvSpPr>
          <p:spPr>
            <a:xfrm>
              <a:off x="9221205" y="1379624"/>
              <a:ext cx="1276349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it-IT" sz="1400" dirty="0">
                  <a:solidFill>
                    <a:schemeClr val="bg2">
                      <a:lumMod val="75000"/>
                    </a:schemeClr>
                  </a:solidFill>
                </a:rPr>
                <a:t>ECAL </a:t>
              </a:r>
              <a:r>
                <a:rPr lang="it-IT" sz="1400" dirty="0" err="1">
                  <a:solidFill>
                    <a:schemeClr val="bg2">
                      <a:lumMod val="75000"/>
                    </a:schemeClr>
                  </a:solidFill>
                </a:rPr>
                <a:t>barrel</a:t>
              </a:r>
              <a:endParaRPr lang="it-IT" sz="14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  <p:sp>
          <p:nvSpPr>
            <p:cNvPr id="18" name="CasellaDiTesto 17">
              <a:extLst>
                <a:ext uri="{FF2B5EF4-FFF2-40B4-BE49-F238E27FC236}">
                  <a16:creationId xmlns:a16="http://schemas.microsoft.com/office/drawing/2014/main" id="{12BD75E3-6BDA-4FD0-BC30-E5CFF2A30EB5}"/>
                </a:ext>
              </a:extLst>
            </p:cNvPr>
            <p:cNvSpPr txBox="1"/>
            <p:nvPr/>
          </p:nvSpPr>
          <p:spPr>
            <a:xfrm>
              <a:off x="6846416" y="3118275"/>
              <a:ext cx="1694694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it-IT" sz="1400" dirty="0">
                  <a:solidFill>
                    <a:srgbClr val="FF0000"/>
                  </a:solidFill>
                </a:rPr>
                <a:t>Interaction Point</a:t>
              </a:r>
            </a:p>
          </p:txBody>
        </p:sp>
      </p:grp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24F90A2B-BB9B-4FCB-A44F-EFBFE2E9EB2A}"/>
              </a:ext>
            </a:extLst>
          </p:cNvPr>
          <p:cNvSpPr txBox="1"/>
          <p:nvPr/>
        </p:nvSpPr>
        <p:spPr>
          <a:xfrm flipH="1">
            <a:off x="8457033" y="3499443"/>
            <a:ext cx="1694692" cy="21544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it-IT" sz="1400" dirty="0" err="1">
                <a:solidFill>
                  <a:srgbClr val="66FF66"/>
                </a:solidFill>
              </a:rPr>
              <a:t>Straw</a:t>
            </a:r>
            <a:r>
              <a:rPr lang="it-IT" sz="1400" dirty="0">
                <a:solidFill>
                  <a:srgbClr val="66FF66"/>
                </a:solidFill>
              </a:rPr>
              <a:t> </a:t>
            </a:r>
            <a:r>
              <a:rPr lang="it-IT" sz="1400" dirty="0" err="1">
                <a:solidFill>
                  <a:srgbClr val="66FF66"/>
                </a:solidFill>
              </a:rPr>
              <a:t>Tubes</a:t>
            </a:r>
            <a:r>
              <a:rPr lang="it-IT" sz="1400" dirty="0">
                <a:solidFill>
                  <a:srgbClr val="66FF66"/>
                </a:solidFill>
              </a:rPr>
              <a:t> Hits</a:t>
            </a:r>
          </a:p>
        </p:txBody>
      </p:sp>
    </p:spTree>
    <p:extLst>
      <p:ext uri="{BB962C8B-B14F-4D97-AF65-F5344CB8AC3E}">
        <p14:creationId xmlns:p14="http://schemas.microsoft.com/office/powerpoint/2010/main" val="5400609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84949E9-B15F-4438-9CAB-EB0C1F5F0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ecal</a:t>
            </a:r>
            <a:r>
              <a:rPr lang="it-IT" dirty="0"/>
              <a:t>: </a:t>
            </a:r>
            <a:r>
              <a:rPr lang="it-IT" dirty="0" err="1"/>
              <a:t>structure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9EB3CDD4-BBDD-4598-AA19-7F24ED5F4562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it-IT" smtClean="0"/>
              <a:pPr rtl="0"/>
              <a:t>7</a:t>
            </a:fld>
            <a:endParaRPr lang="it-IT" dirty="0"/>
          </a:p>
        </p:txBody>
      </p:sp>
      <p:pic>
        <p:nvPicPr>
          <p:cNvPr id="1026" name="Picture 2" descr="Vertical cross section of the KLOE detector.">
            <a:extLst>
              <a:ext uri="{FF2B5EF4-FFF2-40B4-BE49-F238E27FC236}">
                <a16:creationId xmlns:a16="http://schemas.microsoft.com/office/drawing/2014/main" id="{7B52D24F-C7EC-4EE3-995D-B7F1BB5B7B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749" y="1164170"/>
            <a:ext cx="4291960" cy="5093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magine 3" descr="Immagine che contiene esterni, edificio, largo, aeroplano&#10;&#10;Descrizione generata automaticamente">
            <a:extLst>
              <a:ext uri="{FF2B5EF4-FFF2-40B4-BE49-F238E27FC236}">
                <a16:creationId xmlns:a16="http://schemas.microsoft.com/office/drawing/2014/main" id="{E5F1CEAB-2943-4D34-A866-3EC0064E4D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9417" y="993157"/>
            <a:ext cx="3045751" cy="2032087"/>
          </a:xfrm>
          <a:prstGeom prst="rect">
            <a:avLst/>
          </a:prstGeom>
        </p:spPr>
      </p:pic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3B586136-951C-4D7C-BB32-2D6B336BD94E}"/>
              </a:ext>
            </a:extLst>
          </p:cNvPr>
          <p:cNvCxnSpPr/>
          <p:nvPr/>
        </p:nvCxnSpPr>
        <p:spPr>
          <a:xfrm>
            <a:off x="4191000" y="2133600"/>
            <a:ext cx="1468417" cy="8916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EA64C34C-B8D2-4F06-93A6-B9B6AEA2A899}"/>
              </a:ext>
            </a:extLst>
          </p:cNvPr>
          <p:cNvCxnSpPr/>
          <p:nvPr/>
        </p:nvCxnSpPr>
        <p:spPr>
          <a:xfrm flipV="1">
            <a:off x="4191000" y="993157"/>
            <a:ext cx="1468417" cy="11404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magine 10">
            <a:extLst>
              <a:ext uri="{FF2B5EF4-FFF2-40B4-BE49-F238E27FC236}">
                <a16:creationId xmlns:a16="http://schemas.microsoft.com/office/drawing/2014/main" id="{AF7C36BE-F8CF-4996-8D03-0B7CA156CAD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047" t="16976" r="32344" b="15972"/>
          <a:stretch/>
        </p:blipFill>
        <p:spPr>
          <a:xfrm>
            <a:off x="5659417" y="3688403"/>
            <a:ext cx="3151208" cy="2176440"/>
          </a:xfrm>
          <a:prstGeom prst="rect">
            <a:avLst/>
          </a:prstGeom>
        </p:spPr>
      </p:pic>
      <p:cxnSp>
        <p:nvCxnSpPr>
          <p:cNvPr id="13" name="Connettore diritto 12">
            <a:extLst>
              <a:ext uri="{FF2B5EF4-FFF2-40B4-BE49-F238E27FC236}">
                <a16:creationId xmlns:a16="http://schemas.microsoft.com/office/drawing/2014/main" id="{7FFC73D1-643C-4226-AC7D-BC2568810996}"/>
              </a:ext>
            </a:extLst>
          </p:cNvPr>
          <p:cNvCxnSpPr>
            <a:cxnSpLocks/>
          </p:cNvCxnSpPr>
          <p:nvPr/>
        </p:nvCxnSpPr>
        <p:spPr>
          <a:xfrm>
            <a:off x="4400550" y="4958003"/>
            <a:ext cx="1258867" cy="8916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ttore diritto 14">
            <a:extLst>
              <a:ext uri="{FF2B5EF4-FFF2-40B4-BE49-F238E27FC236}">
                <a16:creationId xmlns:a16="http://schemas.microsoft.com/office/drawing/2014/main" id="{9F5A2B00-5DA3-4CC8-9F5D-0A3FB53BCA02}"/>
              </a:ext>
            </a:extLst>
          </p:cNvPr>
          <p:cNvCxnSpPr>
            <a:cxnSpLocks/>
          </p:cNvCxnSpPr>
          <p:nvPr/>
        </p:nvCxnSpPr>
        <p:spPr>
          <a:xfrm flipV="1">
            <a:off x="4400550" y="3673207"/>
            <a:ext cx="1258867" cy="12847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D547E805-EBA4-4122-812D-1674956B97EC}"/>
              </a:ext>
            </a:extLst>
          </p:cNvPr>
          <p:cNvSpPr txBox="1"/>
          <p:nvPr/>
        </p:nvSpPr>
        <p:spPr>
          <a:xfrm>
            <a:off x="5562600" y="669799"/>
            <a:ext cx="12588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chemeClr val="accent1"/>
                </a:solidFill>
              </a:rPr>
              <a:t>FIBERS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084117B7-01DC-4EEE-9537-81B78BAC67CC}"/>
              </a:ext>
            </a:extLst>
          </p:cNvPr>
          <p:cNvSpPr txBox="1"/>
          <p:nvPr/>
        </p:nvSpPr>
        <p:spPr>
          <a:xfrm>
            <a:off x="5562599" y="3334653"/>
            <a:ext cx="22383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chemeClr val="accent1"/>
                </a:solidFill>
              </a:rPr>
              <a:t>READ-OUT</a:t>
            </a:r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FE0F5FFF-E4FD-4395-BCD4-30D2B86E9021}"/>
              </a:ext>
            </a:extLst>
          </p:cNvPr>
          <p:cNvSpPr/>
          <p:nvPr/>
        </p:nvSpPr>
        <p:spPr>
          <a:xfrm>
            <a:off x="8918296" y="4027801"/>
            <a:ext cx="315120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Groups of scintillating fibers are read-out on both side by </a:t>
            </a:r>
            <a:r>
              <a:rPr lang="en-US" dirty="0">
                <a:solidFill>
                  <a:schemeClr val="accent1"/>
                </a:solidFill>
              </a:rPr>
              <a:t>photo-multiplier tubes (PMT) </a:t>
            </a:r>
            <a:r>
              <a:rPr lang="en-US" dirty="0"/>
              <a:t>through light guides</a:t>
            </a:r>
          </a:p>
        </p:txBody>
      </p:sp>
      <p:sp>
        <p:nvSpPr>
          <p:cNvPr id="20" name="Rettangolo 19">
            <a:extLst>
              <a:ext uri="{FF2B5EF4-FFF2-40B4-BE49-F238E27FC236}">
                <a16:creationId xmlns:a16="http://schemas.microsoft.com/office/drawing/2014/main" id="{1B3335F9-E733-43E3-A01E-3902491C169D}"/>
              </a:ext>
            </a:extLst>
          </p:cNvPr>
          <p:cNvSpPr/>
          <p:nvPr/>
        </p:nvSpPr>
        <p:spPr>
          <a:xfrm>
            <a:off x="8918296" y="1352871"/>
            <a:ext cx="311389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Spaghetti calorimeter </a:t>
            </a:r>
            <a:r>
              <a:rPr lang="en-US" dirty="0"/>
              <a:t>with lead and scintillating fibers</a:t>
            </a:r>
          </a:p>
        </p:txBody>
      </p:sp>
    </p:spTree>
    <p:extLst>
      <p:ext uri="{BB962C8B-B14F-4D97-AF65-F5344CB8AC3E}">
        <p14:creationId xmlns:p14="http://schemas.microsoft.com/office/powerpoint/2010/main" val="9235107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84949E9-B15F-4438-9CAB-EB0C1F5F0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ecal</a:t>
            </a:r>
            <a:r>
              <a:rPr lang="it-IT" dirty="0"/>
              <a:t>: </a:t>
            </a:r>
            <a:r>
              <a:rPr lang="it-IT" dirty="0" err="1"/>
              <a:t>structure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9EB3CDD4-BBDD-4598-AA19-7F24ED5F4562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it-IT" smtClean="0"/>
              <a:pPr rtl="0"/>
              <a:t>8</a:t>
            </a:fld>
            <a:endParaRPr lang="it-IT" dirty="0"/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E9D4CE9E-7A33-402B-94CE-66E8D71C1443}"/>
              </a:ext>
            </a:extLst>
          </p:cNvPr>
          <p:cNvSpPr/>
          <p:nvPr/>
        </p:nvSpPr>
        <p:spPr>
          <a:xfrm>
            <a:off x="5942036" y="1164171"/>
            <a:ext cx="5579404" cy="4719964"/>
          </a:xfrm>
          <a:prstGeom prst="roundRect">
            <a:avLst>
              <a:gd name="adj" fmla="val 6595"/>
            </a:avLst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8" name="Immagine 17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4FC4BA61-5F2D-4A8E-9FF2-856A272AC3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417639"/>
            <a:ext cx="5356073" cy="2001806"/>
          </a:xfrm>
          <a:prstGeom prst="rect">
            <a:avLst/>
          </a:prstGeom>
        </p:spPr>
      </p:pic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7929B281-8F5F-4EA1-8D77-423D75C07FDE}"/>
              </a:ext>
            </a:extLst>
          </p:cNvPr>
          <p:cNvSpPr txBox="1"/>
          <p:nvPr/>
        </p:nvSpPr>
        <p:spPr>
          <a:xfrm>
            <a:off x="6240950" y="3672913"/>
            <a:ext cx="498157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/>
                </a:solidFill>
              </a:rPr>
              <a:t>Calorimeter Barrel: </a:t>
            </a:r>
            <a:r>
              <a:rPr lang="en-US" dirty="0"/>
              <a:t>segmented into twenty-four trapezoidal modules 4.3 m long, 23 cm thick and bases of 52 and 59 cm.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/>
                </a:solidFill>
              </a:rPr>
              <a:t>Approximation: </a:t>
            </a:r>
            <a:r>
              <a:rPr lang="en-US" dirty="0"/>
              <a:t>209 alternating slabs of plastic scintillator (0.07cm) and lead (0.04cm)</a:t>
            </a:r>
            <a:endParaRPr lang="it-IT" dirty="0"/>
          </a:p>
        </p:txBody>
      </p:sp>
      <p:pic>
        <p:nvPicPr>
          <p:cNvPr id="9" name="Picture 2" descr="Vertical cross section of the KLOE detector.">
            <a:extLst>
              <a:ext uri="{FF2B5EF4-FFF2-40B4-BE49-F238E27FC236}">
                <a16:creationId xmlns:a16="http://schemas.microsoft.com/office/drawing/2014/main" id="{BEE69533-9BE3-4951-B737-568B3D6F15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749" y="1164170"/>
            <a:ext cx="4291960" cy="5093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Connettore 2 5">
            <a:extLst>
              <a:ext uri="{FF2B5EF4-FFF2-40B4-BE49-F238E27FC236}">
                <a16:creationId xmlns:a16="http://schemas.microsoft.com/office/drawing/2014/main" id="{63103506-CA4A-48F5-9343-4B5CB690B1FA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4171950" y="2114520"/>
            <a:ext cx="1770086" cy="466755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ttangolo 11">
            <a:extLst>
              <a:ext uri="{FF2B5EF4-FFF2-40B4-BE49-F238E27FC236}">
                <a16:creationId xmlns:a16="http://schemas.microsoft.com/office/drawing/2014/main" id="{3B093E39-55D3-4E07-A7EA-83FA7CB5BA5F}"/>
              </a:ext>
            </a:extLst>
          </p:cNvPr>
          <p:cNvSpPr/>
          <p:nvPr/>
        </p:nvSpPr>
        <p:spPr>
          <a:xfrm>
            <a:off x="2924175" y="2038290"/>
            <a:ext cx="1247775" cy="152460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Rettangolo 19">
            <a:extLst>
              <a:ext uri="{FF2B5EF4-FFF2-40B4-BE49-F238E27FC236}">
                <a16:creationId xmlns:a16="http://schemas.microsoft.com/office/drawing/2014/main" id="{6052A6E7-0EEF-4509-B664-1BFD5DEC9F28}"/>
              </a:ext>
            </a:extLst>
          </p:cNvPr>
          <p:cNvSpPr/>
          <p:nvPr/>
        </p:nvSpPr>
        <p:spPr>
          <a:xfrm>
            <a:off x="6045463" y="794838"/>
            <a:ext cx="9909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1600" dirty="0">
                <a:solidFill>
                  <a:schemeClr val="accent2"/>
                </a:solidFill>
              </a:rPr>
              <a:t>BARREL</a:t>
            </a:r>
          </a:p>
        </p:txBody>
      </p:sp>
    </p:spTree>
    <p:extLst>
      <p:ext uri="{BB962C8B-B14F-4D97-AF65-F5344CB8AC3E}">
        <p14:creationId xmlns:p14="http://schemas.microsoft.com/office/powerpoint/2010/main" val="972235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84949E9-B15F-4438-9CAB-EB0C1F5F0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ecal</a:t>
            </a:r>
            <a:r>
              <a:rPr lang="it-IT" dirty="0"/>
              <a:t>: </a:t>
            </a:r>
            <a:r>
              <a:rPr lang="it-IT" dirty="0" err="1"/>
              <a:t>structure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9EB3CDD4-BBDD-4598-AA19-7F24ED5F4562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it-IT" smtClean="0"/>
              <a:pPr rtl="0"/>
              <a:t>9</a:t>
            </a:fld>
            <a:endParaRPr lang="it-IT" dirty="0"/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E9D4CE9E-7A33-402B-94CE-66E8D71C1443}"/>
              </a:ext>
            </a:extLst>
          </p:cNvPr>
          <p:cNvSpPr/>
          <p:nvPr/>
        </p:nvSpPr>
        <p:spPr>
          <a:xfrm>
            <a:off x="5942036" y="1164170"/>
            <a:ext cx="5579404" cy="4646080"/>
          </a:xfrm>
          <a:prstGeom prst="roundRect">
            <a:avLst>
              <a:gd name="adj" fmla="val 6595"/>
            </a:avLst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7929B281-8F5F-4EA1-8D77-423D75C07FDE}"/>
              </a:ext>
            </a:extLst>
          </p:cNvPr>
          <p:cNvSpPr txBox="1"/>
          <p:nvPr/>
        </p:nvSpPr>
        <p:spPr>
          <a:xfrm>
            <a:off x="6358890" y="4214396"/>
            <a:ext cx="49815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/>
                </a:solidFill>
              </a:rPr>
              <a:t>Calorimeter End-caps: </a:t>
            </a:r>
            <a:r>
              <a:rPr lang="en-US" dirty="0"/>
              <a:t>complex geometry with vertical modules bent horizontally to fit PMs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/>
                </a:solidFill>
              </a:rPr>
              <a:t>Approximation: </a:t>
            </a:r>
            <a:r>
              <a:rPr lang="en-US" dirty="0"/>
              <a:t>hollow cylinders of inner diameter 41.6 cm and outer diameter 400 cm</a:t>
            </a:r>
          </a:p>
        </p:txBody>
      </p:sp>
      <p:pic>
        <p:nvPicPr>
          <p:cNvPr id="9" name="Immagine 8" descr="Immagine che contiene elettronico, computer&#10;&#10;Descrizione generata automaticamente">
            <a:extLst>
              <a:ext uri="{FF2B5EF4-FFF2-40B4-BE49-F238E27FC236}">
                <a16:creationId xmlns:a16="http://schemas.microsoft.com/office/drawing/2014/main" id="{AECB1614-609B-4D8D-BF95-C87FAA8C398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88" b="3657"/>
          <a:stretch/>
        </p:blipFill>
        <p:spPr>
          <a:xfrm>
            <a:off x="7054304" y="1478196"/>
            <a:ext cx="3356521" cy="2542925"/>
          </a:xfrm>
          <a:prstGeom prst="rect">
            <a:avLst/>
          </a:prstGeom>
        </p:spPr>
      </p:pic>
      <p:pic>
        <p:nvPicPr>
          <p:cNvPr id="11" name="Picture 2" descr="Vertical cross section of the KLOE detector.">
            <a:extLst>
              <a:ext uri="{FF2B5EF4-FFF2-40B4-BE49-F238E27FC236}">
                <a16:creationId xmlns:a16="http://schemas.microsoft.com/office/drawing/2014/main" id="{95C49867-CA8F-41F1-9B45-9225C0ED2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749" y="1164170"/>
            <a:ext cx="4291960" cy="5093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ttangolo 11">
            <a:extLst>
              <a:ext uri="{FF2B5EF4-FFF2-40B4-BE49-F238E27FC236}">
                <a16:creationId xmlns:a16="http://schemas.microsoft.com/office/drawing/2014/main" id="{B8F73742-4E3B-4427-9EEC-69665F58C1A8}"/>
              </a:ext>
            </a:extLst>
          </p:cNvPr>
          <p:cNvSpPr/>
          <p:nvPr/>
        </p:nvSpPr>
        <p:spPr>
          <a:xfrm rot="5400000">
            <a:off x="3695700" y="2771779"/>
            <a:ext cx="685799" cy="152400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36E107EA-3314-447D-BBE8-797FB710B625}"/>
              </a:ext>
            </a:extLst>
          </p:cNvPr>
          <p:cNvCxnSpPr>
            <a:cxnSpLocks/>
          </p:cNvCxnSpPr>
          <p:nvPr/>
        </p:nvCxnSpPr>
        <p:spPr>
          <a:xfrm>
            <a:off x="4114800" y="2847979"/>
            <a:ext cx="1827235" cy="342900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ttangolo 3">
            <a:extLst>
              <a:ext uri="{FF2B5EF4-FFF2-40B4-BE49-F238E27FC236}">
                <a16:creationId xmlns:a16="http://schemas.microsoft.com/office/drawing/2014/main" id="{3EDF6E6D-B6EB-4A23-ACEB-C860E363EE1C}"/>
              </a:ext>
            </a:extLst>
          </p:cNvPr>
          <p:cNvSpPr/>
          <p:nvPr/>
        </p:nvSpPr>
        <p:spPr>
          <a:xfrm>
            <a:off x="6045463" y="794838"/>
            <a:ext cx="118494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1600" dirty="0">
                <a:solidFill>
                  <a:schemeClr val="accent2"/>
                </a:solidFill>
              </a:rPr>
              <a:t>END-CAPS</a:t>
            </a:r>
          </a:p>
        </p:txBody>
      </p:sp>
    </p:spTree>
    <p:extLst>
      <p:ext uri="{BB962C8B-B14F-4D97-AF65-F5344CB8AC3E}">
        <p14:creationId xmlns:p14="http://schemas.microsoft.com/office/powerpoint/2010/main" val="350622520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Rosso arancione">
      <a:dk1>
        <a:sysClr val="windowText" lastClr="000000"/>
      </a:dk1>
      <a:lt1>
        <a:sysClr val="window" lastClr="FFFFFF"/>
      </a:lt1>
      <a:dk2>
        <a:srgbClr val="505046"/>
      </a:dk2>
      <a:lt2>
        <a:srgbClr val="EEECE1"/>
      </a:lt2>
      <a:accent1>
        <a:srgbClr val="E84C22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CC9900"/>
      </a:hlink>
      <a:folHlink>
        <a:srgbClr val="666699"/>
      </a:folHlink>
    </a:clrScheme>
    <a:fontScheme name="Custom 154">
      <a:majorFont>
        <a:latin typeface="Arial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_19716129_TF16411245.potx" id="{47F9A720-F984-4589-A575-97B14FDB2390}" vid="{B41ED6FB-41F7-4E8D-89E9-5A13582EC3B6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EA25CC0A0AC24199CDC46C25B8B0BC" ma:contentTypeVersion="9" ma:contentTypeDescription="Create a new document." ma:contentTypeScope="" ma:versionID="76e25e1730b4532ab1d5e5b131a96a5a">
  <xsd:schema xmlns:xsd="http://www.w3.org/2001/XMLSchema" xmlns:xs="http://www.w3.org/2001/XMLSchema" xmlns:p="http://schemas.microsoft.com/office/2006/metadata/properties" xmlns:ns1="http://schemas.microsoft.com/sharepoint/v3" xmlns:ns2="6dc4bcd6-49db-4c07-9060-8acfc67cef9f" xmlns:ns3="fb0879af-3eba-417a-a55a-ffe6dcd6ca77" targetNamespace="http://schemas.microsoft.com/office/2006/metadata/properties" ma:root="true" ma:fieldsID="ad1e9281a84c4949647088091c718de3" ns1:_="" ns2:_="" ns3:_="">
    <xsd:import namespace="http://schemas.microsoft.com/sharepoint/v3"/>
    <xsd:import namespace="6dc4bcd6-49db-4c07-9060-8acfc67cef9f"/>
    <xsd:import namespace="fb0879af-3eba-417a-a55a-ffe6dcd6ca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1:_ip_UnifiedCompliancePolicyProperties" minOccurs="0"/>
                <xsd:element ref="ns1:_ip_UnifiedCompliancePolicyUIAc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c4bcd6-49db-4c07-9060-8acfc67cef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0879af-3eba-417a-a55a-ffe6dcd6ca7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3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4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58A784AD-7888-482C-A72A-80D3063962E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dc4bcd6-49db-4c07-9060-8acfc67cef9f"/>
    <ds:schemaRef ds:uri="fb0879af-3eba-417a-a55a-ffe6dcd6ca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FB61CFE-D4DA-4753-A9A5-D482B9609A35}">
  <ds:schemaRefs>
    <ds:schemaRef ds:uri="http://www.w3.org/XML/1998/namespace"/>
    <ds:schemaRef ds:uri="http://schemas.microsoft.com/office/2006/metadata/properties"/>
    <ds:schemaRef ds:uri="fb0879af-3eba-417a-a55a-ffe6dcd6ca77"/>
    <ds:schemaRef ds:uri="http://purl.org/dc/elements/1.1/"/>
    <ds:schemaRef ds:uri="http://schemas.microsoft.com/sharepoint/v3"/>
    <ds:schemaRef ds:uri="http://purl.org/dc/dcmitype/"/>
    <ds:schemaRef ds:uri="http://schemas.microsoft.com/office/infopath/2007/PartnerControls"/>
    <ds:schemaRef ds:uri="http://schemas.microsoft.com/office/2006/documentManagement/types"/>
    <ds:schemaRef ds:uri="http://schemas.openxmlformats.org/package/2006/metadata/core-properties"/>
    <ds:schemaRef ds:uri="6dc4bcd6-49db-4c07-9060-8acfc67cef9f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Presentazione a colori minimalista</Template>
  <TotalTime>0</TotalTime>
  <Words>1244</Words>
  <Application>Microsoft Office PowerPoint</Application>
  <PresentationFormat>Widescreen</PresentationFormat>
  <Paragraphs>156</Paragraphs>
  <Slides>19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19</vt:i4>
      </vt:variant>
    </vt:vector>
  </HeadingPairs>
  <TitlesOfParts>
    <vt:vector size="25" baseType="lpstr">
      <vt:lpstr>Arial</vt:lpstr>
      <vt:lpstr>Calibri</vt:lpstr>
      <vt:lpstr>Cambria Math</vt:lpstr>
      <vt:lpstr>Corbel</vt:lpstr>
      <vt:lpstr>Times New Roman</vt:lpstr>
      <vt:lpstr>Tema di Office</vt:lpstr>
      <vt:lpstr>Beam monitoring for the dune experiment with the sand detector</vt:lpstr>
      <vt:lpstr>Neutrino oscillations</vt:lpstr>
      <vt:lpstr>DUNE: deep underground neutrino experiment</vt:lpstr>
      <vt:lpstr>Sand: system for on-axis neutrino detection</vt:lpstr>
      <vt:lpstr>Beam monitoring</vt:lpstr>
      <vt:lpstr>Geometry and interaction simulation</vt:lpstr>
      <vt:lpstr>ecal: structure</vt:lpstr>
      <vt:lpstr>ecal: structure</vt:lpstr>
      <vt:lpstr>ecal: structure</vt:lpstr>
      <vt:lpstr>Ecal: digitization and reconstruction</vt:lpstr>
      <vt:lpstr>STT: structure</vt:lpstr>
      <vt:lpstr>Stt: digitization and reconstruction</vt:lpstr>
      <vt:lpstr>Preliminary measurement: light yield</vt:lpstr>
      <vt:lpstr>Fiducial cut</vt:lpstr>
      <vt:lpstr>Muon Momentum reconstruction and quality cut</vt:lpstr>
      <vt:lpstr>Chi-squared two-sample test statistics</vt:lpstr>
      <vt:lpstr>Preliminary ANALySiS</vt:lpstr>
      <vt:lpstr>Results</vt:lpstr>
      <vt:lpstr>conclusions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2020-03-03T11:01:07Z</dcterms:created>
  <dcterms:modified xsi:type="dcterms:W3CDTF">2020-03-11T14:43:37Z</dcterms:modified>
</cp:coreProperties>
</file>